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6" r:id="rId2"/>
  </p:sldMasterIdLst>
  <p:notesMasterIdLst>
    <p:notesMasterId r:id="rId29"/>
  </p:notesMasterIdLst>
  <p:sldIdLst>
    <p:sldId id="260" r:id="rId3"/>
    <p:sldId id="261" r:id="rId4"/>
    <p:sldId id="263" r:id="rId5"/>
    <p:sldId id="264" r:id="rId6"/>
    <p:sldId id="272" r:id="rId7"/>
    <p:sldId id="271" r:id="rId8"/>
    <p:sldId id="265" r:id="rId9"/>
    <p:sldId id="266" r:id="rId10"/>
    <p:sldId id="267" r:id="rId11"/>
    <p:sldId id="268" r:id="rId12"/>
    <p:sldId id="270" r:id="rId13"/>
    <p:sldId id="273" r:id="rId14"/>
    <p:sldId id="274" r:id="rId15"/>
    <p:sldId id="275" r:id="rId16"/>
    <p:sldId id="276" r:id="rId17"/>
    <p:sldId id="277" r:id="rId18"/>
    <p:sldId id="269" r:id="rId19"/>
    <p:sldId id="278" r:id="rId20"/>
    <p:sldId id="279" r:id="rId21"/>
    <p:sldId id="280" r:id="rId22"/>
    <p:sldId id="281" r:id="rId23"/>
    <p:sldId id="282" r:id="rId24"/>
    <p:sldId id="283" r:id="rId25"/>
    <p:sldId id="284" r:id="rId26"/>
    <p:sldId id="262" r:id="rId27"/>
    <p:sldId id="258" r:id="rId28"/>
  </p:sldIdLst>
  <p:sldSz cx="9144000" cy="6858000" type="screen4x3"/>
  <p:notesSz cx="6865938" cy="9158288"/>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D2A6F"/>
    <a:srgbClr val="1F993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Objects="1">
      <p:cViewPr varScale="1">
        <p:scale>
          <a:sx n="75" d="100"/>
          <a:sy n="75" d="100"/>
        </p:scale>
        <p:origin x="-1530" y="-102"/>
      </p:cViewPr>
      <p:guideLst>
        <p:guide orient="horz" pos="2064"/>
        <p:guide pos="62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euill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CA"/>
  <c:chart>
    <c:title>
      <c:spPr>
        <a:noFill/>
        <a:ln>
          <a:noFill/>
        </a:ln>
        <a:effectLst/>
      </c:spPr>
      <c:txPr>
        <a:bodyPr rot="0" spcFirstLastPara="1" vertOverflow="ellipsis" vert="horz" wrap="square" anchor="ctr" anchorCtr="1"/>
        <a:lstStyle/>
        <a:p>
          <a:pPr>
            <a:defRPr sz="1859" b="0" i="0" u="none" strike="noStrike" kern="1200" spc="0" baseline="0">
              <a:solidFill>
                <a:schemeClr val="tx1">
                  <a:lumMod val="65000"/>
                  <a:lumOff val="35000"/>
                </a:schemeClr>
              </a:solidFill>
              <a:latin typeface="+mn-lt"/>
              <a:ea typeface="+mn-ea"/>
              <a:cs typeface="+mn-cs"/>
            </a:defRPr>
          </a:pPr>
          <a:endParaRPr lang="fr-FR"/>
        </a:p>
      </c:txPr>
    </c:title>
    <c:plotArea>
      <c:layout/>
      <c:pieChart>
        <c:varyColors val="1"/>
        <c:ser>
          <c:idx val="0"/>
          <c:order val="0"/>
          <c:tx>
            <c:strRef>
              <c:f>Sheet1!$B$1</c:f>
              <c:strCache>
                <c:ptCount val="1"/>
                <c:pt idx="0">
                  <c:v>New Power - Gas (CCGTs)</c:v>
                </c:pt>
              </c:strCache>
            </c:strRef>
          </c:tx>
          <c:dPt>
            <c:idx val="0"/>
            <c:spPr>
              <a:solidFill>
                <a:schemeClr val="accent1"/>
              </a:solidFill>
              <a:ln w="19016">
                <a:solidFill>
                  <a:schemeClr val="lt1"/>
                </a:solidFill>
              </a:ln>
              <a:effectLst/>
            </c:spPr>
          </c:dPt>
          <c:dPt>
            <c:idx val="1"/>
            <c:spPr>
              <a:solidFill>
                <a:schemeClr val="accent2"/>
              </a:solidFill>
              <a:ln w="19016">
                <a:solidFill>
                  <a:schemeClr val="lt1"/>
                </a:solidFill>
              </a:ln>
              <a:effectLst/>
            </c:spPr>
          </c:dPt>
          <c:dPt>
            <c:idx val="2"/>
            <c:spPr>
              <a:solidFill>
                <a:schemeClr val="accent3"/>
              </a:solidFill>
              <a:ln w="19016">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5" b="0" i="0" u="none" strike="noStrike" kern="1200" baseline="0">
                    <a:solidFill>
                      <a:schemeClr val="tx1">
                        <a:lumMod val="75000"/>
                        <a:lumOff val="25000"/>
                      </a:schemeClr>
                    </a:solidFill>
                    <a:latin typeface="+mn-lt"/>
                    <a:ea typeface="+mn-ea"/>
                    <a:cs typeface="+mn-cs"/>
                  </a:defRPr>
                </a:pPr>
                <a:endParaRPr lang="fr-FR"/>
              </a:p>
            </c:txPr>
            <c:showVal val="1"/>
            <c:showLeaderLines val="1"/>
            <c:leaderLines>
              <c:spPr>
                <a:ln w="9508" cap="flat" cmpd="sng" algn="ctr">
                  <a:solidFill>
                    <a:schemeClr val="tx1">
                      <a:lumMod val="35000"/>
                      <a:lumOff val="65000"/>
                    </a:schemeClr>
                  </a:solidFill>
                  <a:round/>
                </a:ln>
                <a:effectLst/>
              </c:spPr>
            </c:leaderLines>
          </c:dLbls>
          <c:cat>
            <c:strRef>
              <c:f>Sheet1!$A$2:$A$4</c:f>
              <c:strCache>
                <c:ptCount val="3"/>
                <c:pt idx="0">
                  <c:v>Approved</c:v>
                </c:pt>
                <c:pt idx="1">
                  <c:v>Suspended</c:v>
                </c:pt>
                <c:pt idx="2">
                  <c:v>Under Construction</c:v>
                </c:pt>
              </c:strCache>
            </c:strRef>
          </c:cat>
          <c:val>
            <c:numRef>
              <c:f>Sheet1!$B$2:$B$4</c:f>
              <c:numCache>
                <c:formatCode>0%</c:formatCode>
                <c:ptCount val="3"/>
                <c:pt idx="0">
                  <c:v>0.71000000000000008</c:v>
                </c:pt>
                <c:pt idx="1">
                  <c:v>0.25</c:v>
                </c:pt>
                <c:pt idx="2">
                  <c:v>4.0000000000000008E-2</c:v>
                </c:pt>
              </c:numCache>
            </c:numRef>
          </c:val>
        </c:ser>
        <c:firstSliceAng val="0"/>
      </c:pieChart>
      <c:spPr>
        <a:noFill/>
        <a:ln w="25355">
          <a:noFill/>
        </a:ln>
      </c:spPr>
    </c:plotArea>
    <c:legend>
      <c:legendPos val="b"/>
      <c:spPr>
        <a:noFill/>
        <a:ln>
          <a:noFill/>
        </a:ln>
        <a:effectLst/>
      </c:spPr>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fr-FR"/>
        </a:p>
      </c:txPr>
    </c:legend>
    <c:plotVisOnly val="1"/>
    <c:dispBlanksAs val="zero"/>
  </c:chart>
  <c:spPr>
    <a:noFill/>
    <a:ln>
      <a:noFill/>
    </a:ln>
    <a:effectLst/>
  </c:spPr>
  <c:txPr>
    <a:bodyPr/>
    <a:lstStyle/>
    <a:p>
      <a:pPr>
        <a:defRPr/>
      </a:pPr>
      <a:endParaRPr lang="fr-FR"/>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558DA8-4928-4B3E-A143-B5BAF9C0FE07}" type="doc">
      <dgm:prSet loTypeId="urn:microsoft.com/office/officeart/2005/8/layout/venn1" loCatId="relationship" qsTypeId="urn:microsoft.com/office/officeart/2005/8/quickstyle/simple1" qsCatId="simple" csTypeId="urn:microsoft.com/office/officeart/2005/8/colors/accent1_2" csCatId="accent1" phldr="1"/>
      <dgm:spPr/>
    </dgm:pt>
    <dgm:pt modelId="{C223A630-D133-4384-BC4B-19ACB40F502C}">
      <dgm:prSet phldrT="[Text]"/>
      <dgm:spPr/>
      <dgm:t>
        <a:bodyPr/>
        <a:lstStyle/>
        <a:p>
          <a:r>
            <a:rPr lang="en-GB" dirty="0" smtClean="0"/>
            <a:t>Investment</a:t>
          </a:r>
          <a:endParaRPr lang="en-GB" dirty="0"/>
        </a:p>
      </dgm:t>
    </dgm:pt>
    <dgm:pt modelId="{5F97BBA0-5176-4307-A4EA-6D20A362F62F}" type="parTrans" cxnId="{FD3CC137-30E1-4A64-877A-3E6581CBB0D7}">
      <dgm:prSet/>
      <dgm:spPr/>
      <dgm:t>
        <a:bodyPr/>
        <a:lstStyle/>
        <a:p>
          <a:endParaRPr lang="en-GB"/>
        </a:p>
      </dgm:t>
    </dgm:pt>
    <dgm:pt modelId="{FD45B79C-264C-40B6-BBBF-32607A0D400C}" type="sibTrans" cxnId="{FD3CC137-30E1-4A64-877A-3E6581CBB0D7}">
      <dgm:prSet/>
      <dgm:spPr/>
      <dgm:t>
        <a:bodyPr/>
        <a:lstStyle/>
        <a:p>
          <a:endParaRPr lang="en-GB"/>
        </a:p>
      </dgm:t>
    </dgm:pt>
    <dgm:pt modelId="{557A55D0-E77C-4B1E-B75C-97AA65E0E1E2}">
      <dgm:prSet phldrT="[Text]"/>
      <dgm:spPr/>
      <dgm:t>
        <a:bodyPr/>
        <a:lstStyle/>
        <a:p>
          <a:r>
            <a:rPr lang="en-GB" dirty="0" smtClean="0"/>
            <a:t>Security of supply</a:t>
          </a:r>
          <a:endParaRPr lang="en-GB" dirty="0"/>
        </a:p>
      </dgm:t>
    </dgm:pt>
    <dgm:pt modelId="{439511D9-F029-4C2E-B10E-EF49C17076BA}" type="parTrans" cxnId="{C096102E-DD1C-46EA-837E-6D7D16431504}">
      <dgm:prSet/>
      <dgm:spPr/>
      <dgm:t>
        <a:bodyPr/>
        <a:lstStyle/>
        <a:p>
          <a:endParaRPr lang="en-GB"/>
        </a:p>
      </dgm:t>
    </dgm:pt>
    <dgm:pt modelId="{0B734C84-3866-4222-9AA7-1041497CA2CA}" type="sibTrans" cxnId="{C096102E-DD1C-46EA-837E-6D7D16431504}">
      <dgm:prSet/>
      <dgm:spPr/>
      <dgm:t>
        <a:bodyPr/>
        <a:lstStyle/>
        <a:p>
          <a:endParaRPr lang="en-GB"/>
        </a:p>
      </dgm:t>
    </dgm:pt>
    <dgm:pt modelId="{A964BEC5-AE45-4EBD-AF2C-71FBCF8682A3}">
      <dgm:prSet phldrT="[Text]"/>
      <dgm:spPr/>
      <dgm:t>
        <a:bodyPr/>
        <a:lstStyle/>
        <a:p>
          <a:r>
            <a:rPr lang="en-GB" dirty="0" smtClean="0"/>
            <a:t>Regulation</a:t>
          </a:r>
          <a:endParaRPr lang="en-GB" dirty="0"/>
        </a:p>
      </dgm:t>
    </dgm:pt>
    <dgm:pt modelId="{1EFF5760-14C3-4D44-B9CD-C2F908D81467}" type="parTrans" cxnId="{9AA90F1D-3B35-4A64-8C8F-4091BBA885A0}">
      <dgm:prSet/>
      <dgm:spPr/>
      <dgm:t>
        <a:bodyPr/>
        <a:lstStyle/>
        <a:p>
          <a:endParaRPr lang="en-GB"/>
        </a:p>
      </dgm:t>
    </dgm:pt>
    <dgm:pt modelId="{0C0754C5-6CBF-434F-9A4B-27C34860FF34}" type="sibTrans" cxnId="{9AA90F1D-3B35-4A64-8C8F-4091BBA885A0}">
      <dgm:prSet/>
      <dgm:spPr/>
      <dgm:t>
        <a:bodyPr/>
        <a:lstStyle/>
        <a:p>
          <a:endParaRPr lang="en-GB"/>
        </a:p>
      </dgm:t>
    </dgm:pt>
    <dgm:pt modelId="{D3B80A6C-F3A0-4248-86DA-5564A8F29E34}" type="pres">
      <dgm:prSet presAssocID="{B3558DA8-4928-4B3E-A143-B5BAF9C0FE07}" presName="compositeShape" presStyleCnt="0">
        <dgm:presLayoutVars>
          <dgm:chMax val="7"/>
          <dgm:dir/>
          <dgm:resizeHandles val="exact"/>
        </dgm:presLayoutVars>
      </dgm:prSet>
      <dgm:spPr/>
    </dgm:pt>
    <dgm:pt modelId="{8B13D9B4-890C-4427-AC9B-118C48C39A35}" type="pres">
      <dgm:prSet presAssocID="{C223A630-D133-4384-BC4B-19ACB40F502C}" presName="circ1" presStyleLbl="vennNode1" presStyleIdx="0" presStyleCnt="3"/>
      <dgm:spPr/>
      <dgm:t>
        <a:bodyPr/>
        <a:lstStyle/>
        <a:p>
          <a:endParaRPr lang="en-GB"/>
        </a:p>
      </dgm:t>
    </dgm:pt>
    <dgm:pt modelId="{BC8364D3-49E2-41A1-97EE-B6C755DF94C0}" type="pres">
      <dgm:prSet presAssocID="{C223A630-D133-4384-BC4B-19ACB40F502C}" presName="circ1Tx" presStyleLbl="revTx" presStyleIdx="0" presStyleCnt="0">
        <dgm:presLayoutVars>
          <dgm:chMax val="0"/>
          <dgm:chPref val="0"/>
          <dgm:bulletEnabled val="1"/>
        </dgm:presLayoutVars>
      </dgm:prSet>
      <dgm:spPr/>
      <dgm:t>
        <a:bodyPr/>
        <a:lstStyle/>
        <a:p>
          <a:endParaRPr lang="en-GB"/>
        </a:p>
      </dgm:t>
    </dgm:pt>
    <dgm:pt modelId="{9F8782A3-C913-4254-BCEA-D20B7FC34915}" type="pres">
      <dgm:prSet presAssocID="{557A55D0-E77C-4B1E-B75C-97AA65E0E1E2}" presName="circ2" presStyleLbl="vennNode1" presStyleIdx="1" presStyleCnt="3"/>
      <dgm:spPr/>
      <dgm:t>
        <a:bodyPr/>
        <a:lstStyle/>
        <a:p>
          <a:endParaRPr lang="en-GB"/>
        </a:p>
      </dgm:t>
    </dgm:pt>
    <dgm:pt modelId="{28625F50-BFC5-44E2-803F-8B553421355A}" type="pres">
      <dgm:prSet presAssocID="{557A55D0-E77C-4B1E-B75C-97AA65E0E1E2}" presName="circ2Tx" presStyleLbl="revTx" presStyleIdx="0" presStyleCnt="0">
        <dgm:presLayoutVars>
          <dgm:chMax val="0"/>
          <dgm:chPref val="0"/>
          <dgm:bulletEnabled val="1"/>
        </dgm:presLayoutVars>
      </dgm:prSet>
      <dgm:spPr/>
      <dgm:t>
        <a:bodyPr/>
        <a:lstStyle/>
        <a:p>
          <a:endParaRPr lang="en-GB"/>
        </a:p>
      </dgm:t>
    </dgm:pt>
    <dgm:pt modelId="{9191D908-CCCE-4EB0-BEB4-4A2F4F051D37}" type="pres">
      <dgm:prSet presAssocID="{A964BEC5-AE45-4EBD-AF2C-71FBCF8682A3}" presName="circ3" presStyleLbl="vennNode1" presStyleIdx="2" presStyleCnt="3"/>
      <dgm:spPr/>
      <dgm:t>
        <a:bodyPr/>
        <a:lstStyle/>
        <a:p>
          <a:endParaRPr lang="en-GB"/>
        </a:p>
      </dgm:t>
    </dgm:pt>
    <dgm:pt modelId="{A5D1737C-2540-408B-AA5E-CB0888BE62A5}" type="pres">
      <dgm:prSet presAssocID="{A964BEC5-AE45-4EBD-AF2C-71FBCF8682A3}" presName="circ3Tx" presStyleLbl="revTx" presStyleIdx="0" presStyleCnt="0">
        <dgm:presLayoutVars>
          <dgm:chMax val="0"/>
          <dgm:chPref val="0"/>
          <dgm:bulletEnabled val="1"/>
        </dgm:presLayoutVars>
      </dgm:prSet>
      <dgm:spPr/>
      <dgm:t>
        <a:bodyPr/>
        <a:lstStyle/>
        <a:p>
          <a:endParaRPr lang="en-GB"/>
        </a:p>
      </dgm:t>
    </dgm:pt>
  </dgm:ptLst>
  <dgm:cxnLst>
    <dgm:cxn modelId="{FD3CC137-30E1-4A64-877A-3E6581CBB0D7}" srcId="{B3558DA8-4928-4B3E-A143-B5BAF9C0FE07}" destId="{C223A630-D133-4384-BC4B-19ACB40F502C}" srcOrd="0" destOrd="0" parTransId="{5F97BBA0-5176-4307-A4EA-6D20A362F62F}" sibTransId="{FD45B79C-264C-40B6-BBBF-32607A0D400C}"/>
    <dgm:cxn modelId="{9AA90F1D-3B35-4A64-8C8F-4091BBA885A0}" srcId="{B3558DA8-4928-4B3E-A143-B5BAF9C0FE07}" destId="{A964BEC5-AE45-4EBD-AF2C-71FBCF8682A3}" srcOrd="2" destOrd="0" parTransId="{1EFF5760-14C3-4D44-B9CD-C2F908D81467}" sibTransId="{0C0754C5-6CBF-434F-9A4B-27C34860FF34}"/>
    <dgm:cxn modelId="{C096102E-DD1C-46EA-837E-6D7D16431504}" srcId="{B3558DA8-4928-4B3E-A143-B5BAF9C0FE07}" destId="{557A55D0-E77C-4B1E-B75C-97AA65E0E1E2}" srcOrd="1" destOrd="0" parTransId="{439511D9-F029-4C2E-B10E-EF49C17076BA}" sibTransId="{0B734C84-3866-4222-9AA7-1041497CA2CA}"/>
    <dgm:cxn modelId="{6A2405FE-E4D4-4213-965D-C1213522D89B}" type="presOf" srcId="{A964BEC5-AE45-4EBD-AF2C-71FBCF8682A3}" destId="{A5D1737C-2540-408B-AA5E-CB0888BE62A5}" srcOrd="1" destOrd="0" presId="urn:microsoft.com/office/officeart/2005/8/layout/venn1"/>
    <dgm:cxn modelId="{81A40DA4-BBAA-4BAD-90DD-F55DFE7450A1}" type="presOf" srcId="{B3558DA8-4928-4B3E-A143-B5BAF9C0FE07}" destId="{D3B80A6C-F3A0-4248-86DA-5564A8F29E34}" srcOrd="0" destOrd="0" presId="urn:microsoft.com/office/officeart/2005/8/layout/venn1"/>
    <dgm:cxn modelId="{FB538AA8-B3E8-4D22-8307-EAF41BA54D31}" type="presOf" srcId="{C223A630-D133-4384-BC4B-19ACB40F502C}" destId="{BC8364D3-49E2-41A1-97EE-B6C755DF94C0}" srcOrd="1" destOrd="0" presId="urn:microsoft.com/office/officeart/2005/8/layout/venn1"/>
    <dgm:cxn modelId="{C146BCB9-9473-424A-A530-48C50EC7188F}" type="presOf" srcId="{A964BEC5-AE45-4EBD-AF2C-71FBCF8682A3}" destId="{9191D908-CCCE-4EB0-BEB4-4A2F4F051D37}" srcOrd="0" destOrd="0" presId="urn:microsoft.com/office/officeart/2005/8/layout/venn1"/>
    <dgm:cxn modelId="{B7A657AB-5642-45BD-BA6F-8DA9E14B9B70}" type="presOf" srcId="{557A55D0-E77C-4B1E-B75C-97AA65E0E1E2}" destId="{28625F50-BFC5-44E2-803F-8B553421355A}" srcOrd="1" destOrd="0" presId="urn:microsoft.com/office/officeart/2005/8/layout/venn1"/>
    <dgm:cxn modelId="{A95E4E92-A21C-424C-A480-C16D7C456BFC}" type="presOf" srcId="{557A55D0-E77C-4B1E-B75C-97AA65E0E1E2}" destId="{9F8782A3-C913-4254-BCEA-D20B7FC34915}" srcOrd="0" destOrd="0" presId="urn:microsoft.com/office/officeart/2005/8/layout/venn1"/>
    <dgm:cxn modelId="{249F318B-5E08-4558-A048-6D64E2004252}" type="presOf" srcId="{C223A630-D133-4384-BC4B-19ACB40F502C}" destId="{8B13D9B4-890C-4427-AC9B-118C48C39A35}" srcOrd="0" destOrd="0" presId="urn:microsoft.com/office/officeart/2005/8/layout/venn1"/>
    <dgm:cxn modelId="{CA099803-D39F-4EF8-B276-5078461D409B}" type="presParOf" srcId="{D3B80A6C-F3A0-4248-86DA-5564A8F29E34}" destId="{8B13D9B4-890C-4427-AC9B-118C48C39A35}" srcOrd="0" destOrd="0" presId="urn:microsoft.com/office/officeart/2005/8/layout/venn1"/>
    <dgm:cxn modelId="{31ECBA5E-1579-4977-B7BD-BE13F7164A2F}" type="presParOf" srcId="{D3B80A6C-F3A0-4248-86DA-5564A8F29E34}" destId="{BC8364D3-49E2-41A1-97EE-B6C755DF94C0}" srcOrd="1" destOrd="0" presId="urn:microsoft.com/office/officeart/2005/8/layout/venn1"/>
    <dgm:cxn modelId="{56E7BC9B-68FB-4E6C-9CA1-79A04690B8CA}" type="presParOf" srcId="{D3B80A6C-F3A0-4248-86DA-5564A8F29E34}" destId="{9F8782A3-C913-4254-BCEA-D20B7FC34915}" srcOrd="2" destOrd="0" presId="urn:microsoft.com/office/officeart/2005/8/layout/venn1"/>
    <dgm:cxn modelId="{4D5E4ABE-FB8F-4AB6-BB71-67C1491A2DDB}" type="presParOf" srcId="{D3B80A6C-F3A0-4248-86DA-5564A8F29E34}" destId="{28625F50-BFC5-44E2-803F-8B553421355A}" srcOrd="3" destOrd="0" presId="urn:microsoft.com/office/officeart/2005/8/layout/venn1"/>
    <dgm:cxn modelId="{971BA541-FAED-4F5E-8C2D-3DD178AB2FA1}" type="presParOf" srcId="{D3B80A6C-F3A0-4248-86DA-5564A8F29E34}" destId="{9191D908-CCCE-4EB0-BEB4-4A2F4F051D37}" srcOrd="4" destOrd="0" presId="urn:microsoft.com/office/officeart/2005/8/layout/venn1"/>
    <dgm:cxn modelId="{42287D1B-4FCC-47B1-B57D-8F16D0D7D763}" type="presParOf" srcId="{D3B80A6C-F3A0-4248-86DA-5564A8F29E34}" destId="{A5D1737C-2540-408B-AA5E-CB0888BE62A5}"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558DA8-4928-4B3E-A143-B5BAF9C0FE07}" type="doc">
      <dgm:prSet loTypeId="urn:microsoft.com/office/officeart/2005/8/layout/venn1" loCatId="relationship" qsTypeId="urn:microsoft.com/office/officeart/2005/8/quickstyle/simple1" qsCatId="simple" csTypeId="urn:microsoft.com/office/officeart/2005/8/colors/accent1_2" csCatId="accent1" phldr="1"/>
      <dgm:spPr/>
    </dgm:pt>
    <dgm:pt modelId="{C223A630-D133-4384-BC4B-19ACB40F502C}">
      <dgm:prSet phldrT="[Text]"/>
      <dgm:spPr/>
      <dgm:t>
        <a:bodyPr/>
        <a:lstStyle/>
        <a:p>
          <a:r>
            <a:rPr lang="en-GB" dirty="0" smtClean="0"/>
            <a:t>Market led investment</a:t>
          </a:r>
          <a:endParaRPr lang="en-GB" dirty="0"/>
        </a:p>
      </dgm:t>
    </dgm:pt>
    <dgm:pt modelId="{5F97BBA0-5176-4307-A4EA-6D20A362F62F}" type="parTrans" cxnId="{FD3CC137-30E1-4A64-877A-3E6581CBB0D7}">
      <dgm:prSet/>
      <dgm:spPr/>
      <dgm:t>
        <a:bodyPr/>
        <a:lstStyle/>
        <a:p>
          <a:endParaRPr lang="en-GB"/>
        </a:p>
      </dgm:t>
    </dgm:pt>
    <dgm:pt modelId="{FD45B79C-264C-40B6-BBBF-32607A0D400C}" type="sibTrans" cxnId="{FD3CC137-30E1-4A64-877A-3E6581CBB0D7}">
      <dgm:prSet/>
      <dgm:spPr/>
      <dgm:t>
        <a:bodyPr/>
        <a:lstStyle/>
        <a:p>
          <a:endParaRPr lang="en-GB"/>
        </a:p>
      </dgm:t>
    </dgm:pt>
    <dgm:pt modelId="{557A55D0-E77C-4B1E-B75C-97AA65E0E1E2}">
      <dgm:prSet phldrT="[Text]"/>
      <dgm:spPr/>
      <dgm:t>
        <a:bodyPr/>
        <a:lstStyle/>
        <a:p>
          <a:r>
            <a:rPr lang="en-GB" dirty="0" smtClean="0"/>
            <a:t>No legal requirement to ensure security of supply</a:t>
          </a:r>
          <a:endParaRPr lang="en-GB" dirty="0"/>
        </a:p>
      </dgm:t>
    </dgm:pt>
    <dgm:pt modelId="{439511D9-F029-4C2E-B10E-EF49C17076BA}" type="parTrans" cxnId="{C096102E-DD1C-46EA-837E-6D7D16431504}">
      <dgm:prSet/>
      <dgm:spPr/>
      <dgm:t>
        <a:bodyPr/>
        <a:lstStyle/>
        <a:p>
          <a:endParaRPr lang="en-GB"/>
        </a:p>
      </dgm:t>
    </dgm:pt>
    <dgm:pt modelId="{0B734C84-3866-4222-9AA7-1041497CA2CA}" type="sibTrans" cxnId="{C096102E-DD1C-46EA-837E-6D7D16431504}">
      <dgm:prSet/>
      <dgm:spPr/>
      <dgm:t>
        <a:bodyPr/>
        <a:lstStyle/>
        <a:p>
          <a:endParaRPr lang="en-GB"/>
        </a:p>
      </dgm:t>
    </dgm:pt>
    <dgm:pt modelId="{A964BEC5-AE45-4EBD-AF2C-71FBCF8682A3}">
      <dgm:prSet phldrT="[Text]"/>
      <dgm:spPr/>
      <dgm:t>
        <a:bodyPr/>
        <a:lstStyle/>
        <a:p>
          <a:r>
            <a:rPr lang="en-GB" dirty="0" smtClean="0"/>
            <a:t>Increased regulation to encourage renewables – yet no secure future policy</a:t>
          </a:r>
          <a:endParaRPr lang="en-GB" dirty="0"/>
        </a:p>
      </dgm:t>
    </dgm:pt>
    <dgm:pt modelId="{1EFF5760-14C3-4D44-B9CD-C2F908D81467}" type="parTrans" cxnId="{9AA90F1D-3B35-4A64-8C8F-4091BBA885A0}">
      <dgm:prSet/>
      <dgm:spPr/>
      <dgm:t>
        <a:bodyPr/>
        <a:lstStyle/>
        <a:p>
          <a:endParaRPr lang="en-GB"/>
        </a:p>
      </dgm:t>
    </dgm:pt>
    <dgm:pt modelId="{0C0754C5-6CBF-434F-9A4B-27C34860FF34}" type="sibTrans" cxnId="{9AA90F1D-3B35-4A64-8C8F-4091BBA885A0}">
      <dgm:prSet/>
      <dgm:spPr/>
      <dgm:t>
        <a:bodyPr/>
        <a:lstStyle/>
        <a:p>
          <a:endParaRPr lang="en-GB"/>
        </a:p>
      </dgm:t>
    </dgm:pt>
    <dgm:pt modelId="{D3B80A6C-F3A0-4248-86DA-5564A8F29E34}" type="pres">
      <dgm:prSet presAssocID="{B3558DA8-4928-4B3E-A143-B5BAF9C0FE07}" presName="compositeShape" presStyleCnt="0">
        <dgm:presLayoutVars>
          <dgm:chMax val="7"/>
          <dgm:dir/>
          <dgm:resizeHandles val="exact"/>
        </dgm:presLayoutVars>
      </dgm:prSet>
      <dgm:spPr/>
    </dgm:pt>
    <dgm:pt modelId="{8B13D9B4-890C-4427-AC9B-118C48C39A35}" type="pres">
      <dgm:prSet presAssocID="{C223A630-D133-4384-BC4B-19ACB40F502C}" presName="circ1" presStyleLbl="vennNode1" presStyleIdx="0" presStyleCnt="3"/>
      <dgm:spPr/>
      <dgm:t>
        <a:bodyPr/>
        <a:lstStyle/>
        <a:p>
          <a:endParaRPr lang="en-GB"/>
        </a:p>
      </dgm:t>
    </dgm:pt>
    <dgm:pt modelId="{BC8364D3-49E2-41A1-97EE-B6C755DF94C0}" type="pres">
      <dgm:prSet presAssocID="{C223A630-D133-4384-BC4B-19ACB40F502C}" presName="circ1Tx" presStyleLbl="revTx" presStyleIdx="0" presStyleCnt="0">
        <dgm:presLayoutVars>
          <dgm:chMax val="0"/>
          <dgm:chPref val="0"/>
          <dgm:bulletEnabled val="1"/>
        </dgm:presLayoutVars>
      </dgm:prSet>
      <dgm:spPr/>
      <dgm:t>
        <a:bodyPr/>
        <a:lstStyle/>
        <a:p>
          <a:endParaRPr lang="en-GB"/>
        </a:p>
      </dgm:t>
    </dgm:pt>
    <dgm:pt modelId="{9F8782A3-C913-4254-BCEA-D20B7FC34915}" type="pres">
      <dgm:prSet presAssocID="{557A55D0-E77C-4B1E-B75C-97AA65E0E1E2}" presName="circ2" presStyleLbl="vennNode1" presStyleIdx="1" presStyleCnt="3"/>
      <dgm:spPr/>
      <dgm:t>
        <a:bodyPr/>
        <a:lstStyle/>
        <a:p>
          <a:endParaRPr lang="en-GB"/>
        </a:p>
      </dgm:t>
    </dgm:pt>
    <dgm:pt modelId="{28625F50-BFC5-44E2-803F-8B553421355A}" type="pres">
      <dgm:prSet presAssocID="{557A55D0-E77C-4B1E-B75C-97AA65E0E1E2}" presName="circ2Tx" presStyleLbl="revTx" presStyleIdx="0" presStyleCnt="0">
        <dgm:presLayoutVars>
          <dgm:chMax val="0"/>
          <dgm:chPref val="0"/>
          <dgm:bulletEnabled val="1"/>
        </dgm:presLayoutVars>
      </dgm:prSet>
      <dgm:spPr/>
      <dgm:t>
        <a:bodyPr/>
        <a:lstStyle/>
        <a:p>
          <a:endParaRPr lang="en-GB"/>
        </a:p>
      </dgm:t>
    </dgm:pt>
    <dgm:pt modelId="{9191D908-CCCE-4EB0-BEB4-4A2F4F051D37}" type="pres">
      <dgm:prSet presAssocID="{A964BEC5-AE45-4EBD-AF2C-71FBCF8682A3}" presName="circ3" presStyleLbl="vennNode1" presStyleIdx="2" presStyleCnt="3"/>
      <dgm:spPr/>
      <dgm:t>
        <a:bodyPr/>
        <a:lstStyle/>
        <a:p>
          <a:endParaRPr lang="en-GB"/>
        </a:p>
      </dgm:t>
    </dgm:pt>
    <dgm:pt modelId="{A5D1737C-2540-408B-AA5E-CB0888BE62A5}" type="pres">
      <dgm:prSet presAssocID="{A964BEC5-AE45-4EBD-AF2C-71FBCF8682A3}" presName="circ3Tx" presStyleLbl="revTx" presStyleIdx="0" presStyleCnt="0">
        <dgm:presLayoutVars>
          <dgm:chMax val="0"/>
          <dgm:chPref val="0"/>
          <dgm:bulletEnabled val="1"/>
        </dgm:presLayoutVars>
      </dgm:prSet>
      <dgm:spPr/>
      <dgm:t>
        <a:bodyPr/>
        <a:lstStyle/>
        <a:p>
          <a:endParaRPr lang="en-GB"/>
        </a:p>
      </dgm:t>
    </dgm:pt>
  </dgm:ptLst>
  <dgm:cxnLst>
    <dgm:cxn modelId="{FD3CC137-30E1-4A64-877A-3E6581CBB0D7}" srcId="{B3558DA8-4928-4B3E-A143-B5BAF9C0FE07}" destId="{C223A630-D133-4384-BC4B-19ACB40F502C}" srcOrd="0" destOrd="0" parTransId="{5F97BBA0-5176-4307-A4EA-6D20A362F62F}" sibTransId="{FD45B79C-264C-40B6-BBBF-32607A0D400C}"/>
    <dgm:cxn modelId="{9AA90F1D-3B35-4A64-8C8F-4091BBA885A0}" srcId="{B3558DA8-4928-4B3E-A143-B5BAF9C0FE07}" destId="{A964BEC5-AE45-4EBD-AF2C-71FBCF8682A3}" srcOrd="2" destOrd="0" parTransId="{1EFF5760-14C3-4D44-B9CD-C2F908D81467}" sibTransId="{0C0754C5-6CBF-434F-9A4B-27C34860FF34}"/>
    <dgm:cxn modelId="{C096102E-DD1C-46EA-837E-6D7D16431504}" srcId="{B3558DA8-4928-4B3E-A143-B5BAF9C0FE07}" destId="{557A55D0-E77C-4B1E-B75C-97AA65E0E1E2}" srcOrd="1" destOrd="0" parTransId="{439511D9-F029-4C2E-B10E-EF49C17076BA}" sibTransId="{0B734C84-3866-4222-9AA7-1041497CA2CA}"/>
    <dgm:cxn modelId="{04D12589-9E07-43CD-95F3-1F0C7F5A9BCA}" type="presOf" srcId="{C223A630-D133-4384-BC4B-19ACB40F502C}" destId="{BC8364D3-49E2-41A1-97EE-B6C755DF94C0}" srcOrd="1" destOrd="0" presId="urn:microsoft.com/office/officeart/2005/8/layout/venn1"/>
    <dgm:cxn modelId="{D3EDED8B-A377-42F9-B581-83212C5CC6D3}" type="presOf" srcId="{A964BEC5-AE45-4EBD-AF2C-71FBCF8682A3}" destId="{9191D908-CCCE-4EB0-BEB4-4A2F4F051D37}" srcOrd="0" destOrd="0" presId="urn:microsoft.com/office/officeart/2005/8/layout/venn1"/>
    <dgm:cxn modelId="{2E88EA26-5582-4A8B-BA2B-846CF2607D6D}" type="presOf" srcId="{557A55D0-E77C-4B1E-B75C-97AA65E0E1E2}" destId="{9F8782A3-C913-4254-BCEA-D20B7FC34915}" srcOrd="0" destOrd="0" presId="urn:microsoft.com/office/officeart/2005/8/layout/venn1"/>
    <dgm:cxn modelId="{0049226A-383C-4ED2-A28B-ACC650566AFE}" type="presOf" srcId="{C223A630-D133-4384-BC4B-19ACB40F502C}" destId="{8B13D9B4-890C-4427-AC9B-118C48C39A35}" srcOrd="0" destOrd="0" presId="urn:microsoft.com/office/officeart/2005/8/layout/venn1"/>
    <dgm:cxn modelId="{4C8E68D6-6AF3-4B62-BE2A-14DA3BE8332E}" type="presOf" srcId="{557A55D0-E77C-4B1E-B75C-97AA65E0E1E2}" destId="{28625F50-BFC5-44E2-803F-8B553421355A}" srcOrd="1" destOrd="0" presId="urn:microsoft.com/office/officeart/2005/8/layout/venn1"/>
    <dgm:cxn modelId="{F2264EDE-811F-4DFD-97F3-535CD030C070}" type="presOf" srcId="{B3558DA8-4928-4B3E-A143-B5BAF9C0FE07}" destId="{D3B80A6C-F3A0-4248-86DA-5564A8F29E34}" srcOrd="0" destOrd="0" presId="urn:microsoft.com/office/officeart/2005/8/layout/venn1"/>
    <dgm:cxn modelId="{8301E59D-159C-4CE8-8E51-B1F76DD3F589}" type="presOf" srcId="{A964BEC5-AE45-4EBD-AF2C-71FBCF8682A3}" destId="{A5D1737C-2540-408B-AA5E-CB0888BE62A5}" srcOrd="1" destOrd="0" presId="urn:microsoft.com/office/officeart/2005/8/layout/venn1"/>
    <dgm:cxn modelId="{D815AB4C-FD97-4F98-9B56-4766FFCA2530}" type="presParOf" srcId="{D3B80A6C-F3A0-4248-86DA-5564A8F29E34}" destId="{8B13D9B4-890C-4427-AC9B-118C48C39A35}" srcOrd="0" destOrd="0" presId="urn:microsoft.com/office/officeart/2005/8/layout/venn1"/>
    <dgm:cxn modelId="{BE90E982-9FCD-49E6-A325-A3971493B509}" type="presParOf" srcId="{D3B80A6C-F3A0-4248-86DA-5564A8F29E34}" destId="{BC8364D3-49E2-41A1-97EE-B6C755DF94C0}" srcOrd="1" destOrd="0" presId="urn:microsoft.com/office/officeart/2005/8/layout/venn1"/>
    <dgm:cxn modelId="{310224BC-35FF-4F4C-A8EC-FB9DFCD11116}" type="presParOf" srcId="{D3B80A6C-F3A0-4248-86DA-5564A8F29E34}" destId="{9F8782A3-C913-4254-BCEA-D20B7FC34915}" srcOrd="2" destOrd="0" presId="urn:microsoft.com/office/officeart/2005/8/layout/venn1"/>
    <dgm:cxn modelId="{2E1DDD35-E2DD-4EB5-B8A6-CA80F103B16F}" type="presParOf" srcId="{D3B80A6C-F3A0-4248-86DA-5564A8F29E34}" destId="{28625F50-BFC5-44E2-803F-8B553421355A}" srcOrd="3" destOrd="0" presId="urn:microsoft.com/office/officeart/2005/8/layout/venn1"/>
    <dgm:cxn modelId="{0FC8F748-82A9-4B46-9B44-A07DA2E3FFD6}" type="presParOf" srcId="{D3B80A6C-F3A0-4248-86DA-5564A8F29E34}" destId="{9191D908-CCCE-4EB0-BEB4-4A2F4F051D37}" srcOrd="4" destOrd="0" presId="urn:microsoft.com/office/officeart/2005/8/layout/venn1"/>
    <dgm:cxn modelId="{59D5557E-C551-4A87-A97F-A65F0825DE52}" type="presParOf" srcId="{D3B80A6C-F3A0-4248-86DA-5564A8F29E34}" destId="{A5D1737C-2540-408B-AA5E-CB0888BE62A5}"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13D9B4-890C-4427-AC9B-118C48C39A35}">
      <dsp:nvSpPr>
        <dsp:cNvPr id="0" name=""/>
        <dsp:cNvSpPr/>
      </dsp:nvSpPr>
      <dsp:spPr>
        <a:xfrm>
          <a:off x="2830353" y="53518"/>
          <a:ext cx="2568892" cy="256889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GB" sz="2700" kern="1200" dirty="0" smtClean="0"/>
            <a:t>Investment</a:t>
          </a:r>
          <a:endParaRPr lang="en-GB" sz="2700" kern="1200" dirty="0"/>
        </a:p>
      </dsp:txBody>
      <dsp:txXfrm>
        <a:off x="3172872" y="503074"/>
        <a:ext cx="1883854" cy="1156001"/>
      </dsp:txXfrm>
    </dsp:sp>
    <dsp:sp modelId="{9F8782A3-C913-4254-BCEA-D20B7FC34915}">
      <dsp:nvSpPr>
        <dsp:cNvPr id="0" name=""/>
        <dsp:cNvSpPr/>
      </dsp:nvSpPr>
      <dsp:spPr>
        <a:xfrm>
          <a:off x="3757295" y="1659076"/>
          <a:ext cx="2568892" cy="256889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GB" sz="2700" kern="1200" dirty="0" smtClean="0"/>
            <a:t>Security of supply</a:t>
          </a:r>
          <a:endParaRPr lang="en-GB" sz="2700" kern="1200" dirty="0"/>
        </a:p>
      </dsp:txBody>
      <dsp:txXfrm>
        <a:off x="4542948" y="2322707"/>
        <a:ext cx="1541335" cy="1412891"/>
      </dsp:txXfrm>
    </dsp:sp>
    <dsp:sp modelId="{9191D908-CCCE-4EB0-BEB4-4A2F4F051D37}">
      <dsp:nvSpPr>
        <dsp:cNvPr id="0" name=""/>
        <dsp:cNvSpPr/>
      </dsp:nvSpPr>
      <dsp:spPr>
        <a:xfrm>
          <a:off x="1903411" y="1659076"/>
          <a:ext cx="2568892" cy="256889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GB" sz="2700" kern="1200" dirty="0" smtClean="0"/>
            <a:t>Regulation</a:t>
          </a:r>
          <a:endParaRPr lang="en-GB" sz="2700" kern="1200" dirty="0"/>
        </a:p>
      </dsp:txBody>
      <dsp:txXfrm>
        <a:off x="2145315" y="2322707"/>
        <a:ext cx="1541335" cy="141289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13D9B4-890C-4427-AC9B-118C48C39A35}">
      <dsp:nvSpPr>
        <dsp:cNvPr id="0" name=""/>
        <dsp:cNvSpPr/>
      </dsp:nvSpPr>
      <dsp:spPr>
        <a:xfrm>
          <a:off x="2830353" y="53518"/>
          <a:ext cx="2568892" cy="256889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kern="1200" dirty="0" smtClean="0"/>
            <a:t>Market led investment</a:t>
          </a:r>
          <a:endParaRPr lang="en-GB" sz="1600" kern="1200" dirty="0"/>
        </a:p>
      </dsp:txBody>
      <dsp:txXfrm>
        <a:off x="3172872" y="503074"/>
        <a:ext cx="1883854" cy="1156001"/>
      </dsp:txXfrm>
    </dsp:sp>
    <dsp:sp modelId="{9F8782A3-C913-4254-BCEA-D20B7FC34915}">
      <dsp:nvSpPr>
        <dsp:cNvPr id="0" name=""/>
        <dsp:cNvSpPr/>
      </dsp:nvSpPr>
      <dsp:spPr>
        <a:xfrm>
          <a:off x="3757295" y="1659076"/>
          <a:ext cx="2568892" cy="256889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kern="1200" dirty="0" smtClean="0"/>
            <a:t>No legal requirement to ensure security of supply</a:t>
          </a:r>
          <a:endParaRPr lang="en-GB" sz="1600" kern="1200" dirty="0"/>
        </a:p>
      </dsp:txBody>
      <dsp:txXfrm>
        <a:off x="4542948" y="2322707"/>
        <a:ext cx="1541335" cy="1412891"/>
      </dsp:txXfrm>
    </dsp:sp>
    <dsp:sp modelId="{9191D908-CCCE-4EB0-BEB4-4A2F4F051D37}">
      <dsp:nvSpPr>
        <dsp:cNvPr id="0" name=""/>
        <dsp:cNvSpPr/>
      </dsp:nvSpPr>
      <dsp:spPr>
        <a:xfrm>
          <a:off x="1903411" y="1659076"/>
          <a:ext cx="2568892" cy="256889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kern="1200" dirty="0" smtClean="0"/>
            <a:t>Increased regulation to encourage renewables – yet no secure future policy</a:t>
          </a:r>
          <a:endParaRPr lang="en-GB" sz="1600" kern="1200" dirty="0"/>
        </a:p>
      </dsp:txBody>
      <dsp:txXfrm>
        <a:off x="2145315" y="2322707"/>
        <a:ext cx="1541335" cy="141289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0.74403</cdr:x>
      <cdr:y>0.28826</cdr:y>
    </cdr:from>
    <cdr:to>
      <cdr:x>0.94528</cdr:x>
      <cdr:y>0.66107</cdr:y>
    </cdr:to>
    <cdr:sp macro="" textlink="">
      <cdr:nvSpPr>
        <cdr:cNvPr id="2" name="TextBox 1"/>
        <cdr:cNvSpPr txBox="1"/>
      </cdr:nvSpPr>
      <cdr:spPr>
        <a:xfrm xmlns:a="http://schemas.openxmlformats.org/drawingml/2006/main">
          <a:off x="6123086" y="1224855"/>
          <a:ext cx="1656184" cy="15841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smtClean="0"/>
            <a:t>Source: Plats New Power and respective developers. Cited in E&amp;Y, 2013)</a:t>
          </a:r>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975" cy="457200"/>
          </a:xfrm>
          <a:prstGeom prst="rect">
            <a:avLst/>
          </a:prstGeom>
        </p:spPr>
        <p:txBody>
          <a:bodyPr vert="horz" lIns="91559" tIns="45779" rIns="91559" bIns="45779" rtlCol="0"/>
          <a:lstStyle>
            <a:lvl1pPr algn="l" eaLnBrk="1" hangingPunct="1">
              <a:defRPr sz="1200">
                <a:latin typeface="Arial" charset="0"/>
                <a:ea typeface="MS PGothic" pitchFamily="34" charset="-128"/>
              </a:defRPr>
            </a:lvl1pPr>
          </a:lstStyle>
          <a:p>
            <a:pPr>
              <a:defRPr/>
            </a:pPr>
            <a:endParaRPr lang="en-GB"/>
          </a:p>
        </p:txBody>
      </p:sp>
      <p:sp>
        <p:nvSpPr>
          <p:cNvPr id="3" name="Date Placeholder 2"/>
          <p:cNvSpPr>
            <a:spLocks noGrp="1"/>
          </p:cNvSpPr>
          <p:nvPr>
            <p:ph type="dt" idx="1"/>
          </p:nvPr>
        </p:nvSpPr>
        <p:spPr>
          <a:xfrm>
            <a:off x="3889375" y="0"/>
            <a:ext cx="2974975" cy="457200"/>
          </a:xfrm>
          <a:prstGeom prst="rect">
            <a:avLst/>
          </a:prstGeom>
        </p:spPr>
        <p:txBody>
          <a:bodyPr vert="horz" lIns="91559" tIns="45779" rIns="91559" bIns="45779" rtlCol="0"/>
          <a:lstStyle>
            <a:lvl1pPr algn="r" eaLnBrk="1" hangingPunct="1">
              <a:defRPr sz="1200">
                <a:latin typeface="Arial" charset="0"/>
                <a:ea typeface="MS PGothic" pitchFamily="34" charset="-128"/>
              </a:defRPr>
            </a:lvl1pPr>
          </a:lstStyle>
          <a:p>
            <a:pPr>
              <a:defRPr/>
            </a:pPr>
            <a:fld id="{BF9FFE54-DBE9-4EFE-8C35-2FB5E78CCBAB}" type="datetimeFigureOut">
              <a:rPr lang="en-GB"/>
              <a:pPr>
                <a:defRPr/>
              </a:pPr>
              <a:t>20/03/2014</a:t>
            </a:fld>
            <a:endParaRPr lang="en-GB"/>
          </a:p>
        </p:txBody>
      </p:sp>
      <p:sp>
        <p:nvSpPr>
          <p:cNvPr id="4" name="Slide Image Placeholder 3"/>
          <p:cNvSpPr>
            <a:spLocks noGrp="1" noRot="1" noChangeAspect="1"/>
          </p:cNvSpPr>
          <p:nvPr>
            <p:ph type="sldImg" idx="2"/>
          </p:nvPr>
        </p:nvSpPr>
        <p:spPr>
          <a:xfrm>
            <a:off x="1144588" y="687388"/>
            <a:ext cx="4576762" cy="3433762"/>
          </a:xfrm>
          <a:prstGeom prst="rect">
            <a:avLst/>
          </a:prstGeom>
          <a:noFill/>
          <a:ln w="12700">
            <a:solidFill>
              <a:prstClr val="black"/>
            </a:solidFill>
          </a:ln>
        </p:spPr>
        <p:txBody>
          <a:bodyPr vert="horz" lIns="91559" tIns="45779" rIns="91559" bIns="45779" rtlCol="0" anchor="ctr"/>
          <a:lstStyle/>
          <a:p>
            <a:pPr lvl="0"/>
            <a:endParaRPr lang="en-GB" noProof="0" smtClean="0"/>
          </a:p>
        </p:txBody>
      </p:sp>
      <p:sp>
        <p:nvSpPr>
          <p:cNvPr id="5" name="Notes Placeholder 4"/>
          <p:cNvSpPr>
            <a:spLocks noGrp="1"/>
          </p:cNvSpPr>
          <p:nvPr>
            <p:ph type="body" sz="quarter" idx="3"/>
          </p:nvPr>
        </p:nvSpPr>
        <p:spPr>
          <a:xfrm>
            <a:off x="687388" y="4349750"/>
            <a:ext cx="5492750" cy="4121150"/>
          </a:xfrm>
          <a:prstGeom prst="rect">
            <a:avLst/>
          </a:prstGeom>
        </p:spPr>
        <p:txBody>
          <a:bodyPr vert="horz" lIns="91559" tIns="45779" rIns="91559" bIns="457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99500"/>
            <a:ext cx="2974975" cy="457200"/>
          </a:xfrm>
          <a:prstGeom prst="rect">
            <a:avLst/>
          </a:prstGeom>
        </p:spPr>
        <p:txBody>
          <a:bodyPr vert="horz" lIns="91559" tIns="45779" rIns="91559" bIns="45779" rtlCol="0" anchor="b"/>
          <a:lstStyle>
            <a:lvl1pPr algn="l" eaLnBrk="1" hangingPunct="1">
              <a:defRPr sz="1200">
                <a:latin typeface="Arial" charset="0"/>
                <a:ea typeface="MS PGothic" pitchFamily="34" charset="-128"/>
              </a:defRPr>
            </a:lvl1pPr>
          </a:lstStyle>
          <a:p>
            <a:pPr>
              <a:defRPr/>
            </a:pPr>
            <a:endParaRPr lang="en-GB"/>
          </a:p>
        </p:txBody>
      </p:sp>
      <p:sp>
        <p:nvSpPr>
          <p:cNvPr id="7" name="Slide Number Placeholder 6"/>
          <p:cNvSpPr>
            <a:spLocks noGrp="1"/>
          </p:cNvSpPr>
          <p:nvPr>
            <p:ph type="sldNum" sz="quarter" idx="5"/>
          </p:nvPr>
        </p:nvSpPr>
        <p:spPr>
          <a:xfrm>
            <a:off x="3889375" y="8699500"/>
            <a:ext cx="2974975" cy="457200"/>
          </a:xfrm>
          <a:prstGeom prst="rect">
            <a:avLst/>
          </a:prstGeom>
        </p:spPr>
        <p:txBody>
          <a:bodyPr vert="horz" wrap="square" lIns="91559" tIns="45779" rIns="91559" bIns="45779" numCol="1" anchor="b" anchorCtr="0" compatLnSpc="1">
            <a:prstTxWarp prst="textNoShape">
              <a:avLst/>
            </a:prstTxWarp>
          </a:bodyPr>
          <a:lstStyle>
            <a:lvl1pPr algn="r" eaLnBrk="1" hangingPunct="1">
              <a:defRPr sz="1200" smtClean="0"/>
            </a:lvl1pPr>
          </a:lstStyle>
          <a:p>
            <a:pPr>
              <a:defRPr/>
            </a:pPr>
            <a:fld id="{BC0BF33A-04A8-4156-86A5-3DB57BF027CF}" type="slidenum">
              <a:rPr lang="en-GB"/>
              <a:pPr>
                <a:defRPr/>
              </a:pPr>
              <a:t>‹N°›</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a:lstStyle/>
          <a:p>
            <a:fld id="{17BE851D-B463-4C7D-8F40-CD7FB916E382}" type="slidenum">
              <a:rPr lang="it-IT"/>
              <a:pPr/>
              <a:t>1</a:t>
            </a:fld>
            <a:endParaRPr lang="it-IT"/>
          </a:p>
        </p:txBody>
      </p:sp>
      <p:sp>
        <p:nvSpPr>
          <p:cNvPr id="43011" name="Rectangle 2"/>
          <p:cNvSpPr>
            <a:spLocks noRo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ABC systems   help companies make better pricing and product mix decisions.</a:t>
            </a:r>
          </a:p>
          <a:p>
            <a:pPr eaLnBrk="1" hangingPunct="1">
              <a:spcBef>
                <a:spcPct val="0"/>
              </a:spcBef>
            </a:pPr>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52228" name="Slide Number Placeholder 3"/>
          <p:cNvSpPr>
            <a:spLocks noGrp="1"/>
          </p:cNvSpPr>
          <p:nvPr>
            <p:ph type="sldNum" sz="quarter" idx="5"/>
          </p:nvPr>
        </p:nvSpPr>
        <p:spPr bwMode="auto">
          <a:noFill/>
          <a:ln>
            <a:miter lim="800000"/>
            <a:headEnd/>
            <a:tailEnd/>
          </a:ln>
        </p:spPr>
        <p:txBody>
          <a:bodyPr/>
          <a:lstStyle/>
          <a:p>
            <a:fld id="{7BF6D944-9B7E-4CCF-B4AB-6D114BF35DD0}" type="slidenum">
              <a:rPr lang="en-GB"/>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53252" name="Slide Number Placeholder 3"/>
          <p:cNvSpPr>
            <a:spLocks noGrp="1"/>
          </p:cNvSpPr>
          <p:nvPr>
            <p:ph type="sldNum" sz="quarter" idx="5"/>
          </p:nvPr>
        </p:nvSpPr>
        <p:spPr bwMode="auto">
          <a:noFill/>
          <a:ln>
            <a:miter lim="800000"/>
            <a:headEnd/>
            <a:tailEnd/>
          </a:ln>
        </p:spPr>
        <p:txBody>
          <a:bodyPr/>
          <a:lstStyle/>
          <a:p>
            <a:fld id="{1E969D34-00D4-45D1-B722-EA300E86B979}" type="slidenum">
              <a:rPr lang="en-GB"/>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54276" name="Slide Number Placeholder 3"/>
          <p:cNvSpPr>
            <a:spLocks noGrp="1"/>
          </p:cNvSpPr>
          <p:nvPr>
            <p:ph type="sldNum" sz="quarter" idx="5"/>
          </p:nvPr>
        </p:nvSpPr>
        <p:spPr bwMode="auto">
          <a:noFill/>
          <a:ln>
            <a:miter lim="800000"/>
            <a:headEnd/>
            <a:tailEnd/>
          </a:ln>
        </p:spPr>
        <p:txBody>
          <a:bodyPr/>
          <a:lstStyle/>
          <a:p>
            <a:fld id="{B85FB81A-FD4D-49BD-8FF2-3365ADCE9B58}" type="slidenum">
              <a:rPr lang="en-GB"/>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55300" name="Slide Number Placeholder 3"/>
          <p:cNvSpPr>
            <a:spLocks noGrp="1"/>
          </p:cNvSpPr>
          <p:nvPr>
            <p:ph type="sldNum" sz="quarter" idx="5"/>
          </p:nvPr>
        </p:nvSpPr>
        <p:spPr bwMode="auto">
          <a:noFill/>
          <a:ln>
            <a:miter lim="800000"/>
            <a:headEnd/>
            <a:tailEnd/>
          </a:ln>
        </p:spPr>
        <p:txBody>
          <a:bodyPr/>
          <a:lstStyle/>
          <a:p>
            <a:fld id="{5F065528-3161-4B7E-AAB9-AAF76CD1D186}" type="slidenum">
              <a:rPr lang="en-GB"/>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56324" name="Slide Number Placeholder 3"/>
          <p:cNvSpPr>
            <a:spLocks noGrp="1"/>
          </p:cNvSpPr>
          <p:nvPr>
            <p:ph type="sldNum" sz="quarter" idx="5"/>
          </p:nvPr>
        </p:nvSpPr>
        <p:spPr bwMode="auto">
          <a:noFill/>
          <a:ln>
            <a:miter lim="800000"/>
            <a:headEnd/>
            <a:tailEnd/>
          </a:ln>
        </p:spPr>
        <p:txBody>
          <a:bodyPr/>
          <a:lstStyle/>
          <a:p>
            <a:fld id="{C1F28827-D5CB-44B6-BB90-35D6D49E0E6E}" type="slidenum">
              <a:rPr lang="en-GB"/>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57348" name="Slide Number Placeholder 3"/>
          <p:cNvSpPr>
            <a:spLocks noGrp="1"/>
          </p:cNvSpPr>
          <p:nvPr>
            <p:ph type="sldNum" sz="quarter" idx="5"/>
          </p:nvPr>
        </p:nvSpPr>
        <p:spPr bwMode="auto">
          <a:noFill/>
          <a:ln>
            <a:miter lim="800000"/>
            <a:headEnd/>
            <a:tailEnd/>
          </a:ln>
        </p:spPr>
        <p:txBody>
          <a:bodyPr/>
          <a:lstStyle/>
          <a:p>
            <a:fld id="{193B36B7-49EF-4F1C-9B28-7F5351F8ADC9}" type="slidenum">
              <a:rPr lang="en-GB"/>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58372" name="Slide Number Placeholder 3"/>
          <p:cNvSpPr>
            <a:spLocks noGrp="1"/>
          </p:cNvSpPr>
          <p:nvPr>
            <p:ph type="sldNum" sz="quarter" idx="5"/>
          </p:nvPr>
        </p:nvSpPr>
        <p:spPr bwMode="auto">
          <a:noFill/>
          <a:ln>
            <a:miter lim="800000"/>
            <a:headEnd/>
            <a:tailEnd/>
          </a:ln>
        </p:spPr>
        <p:txBody>
          <a:bodyPr/>
          <a:lstStyle/>
          <a:p>
            <a:fld id="{74FB646F-1AAA-4C0A-8E1A-ACE36C46944B}" type="slidenum">
              <a:rPr lang="en-GB"/>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59396" name="Slide Number Placeholder 3"/>
          <p:cNvSpPr>
            <a:spLocks noGrp="1"/>
          </p:cNvSpPr>
          <p:nvPr>
            <p:ph type="sldNum" sz="quarter" idx="5"/>
          </p:nvPr>
        </p:nvSpPr>
        <p:spPr bwMode="auto">
          <a:noFill/>
          <a:ln>
            <a:miter lim="800000"/>
            <a:headEnd/>
            <a:tailEnd/>
          </a:ln>
        </p:spPr>
        <p:txBody>
          <a:bodyPr/>
          <a:lstStyle/>
          <a:p>
            <a:fld id="{579EB9B7-6A86-41C6-ABA2-BE0629198971}" type="slidenum">
              <a:rPr lang="en-GB"/>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60420" name="Slide Number Placeholder 3"/>
          <p:cNvSpPr>
            <a:spLocks noGrp="1"/>
          </p:cNvSpPr>
          <p:nvPr>
            <p:ph type="sldNum" sz="quarter" idx="5"/>
          </p:nvPr>
        </p:nvSpPr>
        <p:spPr bwMode="auto">
          <a:noFill/>
          <a:ln>
            <a:miter lim="800000"/>
            <a:headEnd/>
            <a:tailEnd/>
          </a:ln>
        </p:spPr>
        <p:txBody>
          <a:bodyPr/>
          <a:lstStyle/>
          <a:p>
            <a:fld id="{C6545912-4C7C-45DE-A420-94734F5A6D0E}" type="slidenum">
              <a:rPr lang="en-GB"/>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61444" name="Slide Number Placeholder 3"/>
          <p:cNvSpPr>
            <a:spLocks noGrp="1"/>
          </p:cNvSpPr>
          <p:nvPr>
            <p:ph type="sldNum" sz="quarter" idx="5"/>
          </p:nvPr>
        </p:nvSpPr>
        <p:spPr bwMode="auto">
          <a:noFill/>
          <a:ln>
            <a:miter lim="800000"/>
            <a:headEnd/>
            <a:tailEnd/>
          </a:ln>
        </p:spPr>
        <p:txBody>
          <a:bodyPr/>
          <a:lstStyle/>
          <a:p>
            <a:fld id="{1F9DD7C5-468D-4F8C-9B4E-E1DD7F1BBD42}" type="slidenum">
              <a:rPr lang="en-GB"/>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a:lstStyle/>
          <a:p>
            <a:fld id="{3BDABF9E-490A-4A72-9D5A-79B7F284CBC6}" type="slidenum">
              <a:rPr lang="en-US"/>
              <a:pPr/>
              <a:t>2</a:t>
            </a:fld>
            <a:endParaRPr lang="en-US"/>
          </a:p>
        </p:txBody>
      </p:sp>
      <p:sp>
        <p:nvSpPr>
          <p:cNvPr id="44035" name="Rectangle 2"/>
          <p:cNvSpPr>
            <a:spLocks noRo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62468" name="Slide Number Placeholder 3"/>
          <p:cNvSpPr>
            <a:spLocks noGrp="1"/>
          </p:cNvSpPr>
          <p:nvPr>
            <p:ph type="sldNum" sz="quarter" idx="5"/>
          </p:nvPr>
        </p:nvSpPr>
        <p:spPr bwMode="auto">
          <a:noFill/>
          <a:ln>
            <a:miter lim="800000"/>
            <a:headEnd/>
            <a:tailEnd/>
          </a:ln>
        </p:spPr>
        <p:txBody>
          <a:bodyPr/>
          <a:lstStyle/>
          <a:p>
            <a:fld id="{F8C4E700-6605-4EDB-9833-56805A1AC803}" type="slidenum">
              <a:rPr lang="en-GB"/>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63492" name="Slide Number Placeholder 3"/>
          <p:cNvSpPr>
            <a:spLocks noGrp="1"/>
          </p:cNvSpPr>
          <p:nvPr>
            <p:ph type="sldNum" sz="quarter" idx="5"/>
          </p:nvPr>
        </p:nvSpPr>
        <p:spPr bwMode="auto">
          <a:noFill/>
          <a:ln>
            <a:miter lim="800000"/>
            <a:headEnd/>
            <a:tailEnd/>
          </a:ln>
        </p:spPr>
        <p:txBody>
          <a:bodyPr/>
          <a:lstStyle/>
          <a:p>
            <a:fld id="{93A09A05-68DE-4386-8214-0C635B69A7F5}" type="slidenum">
              <a:rPr lang="en-GB"/>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64516" name="Slide Number Placeholder 3"/>
          <p:cNvSpPr>
            <a:spLocks noGrp="1"/>
          </p:cNvSpPr>
          <p:nvPr>
            <p:ph type="sldNum" sz="quarter" idx="5"/>
          </p:nvPr>
        </p:nvSpPr>
        <p:spPr bwMode="auto">
          <a:noFill/>
          <a:ln>
            <a:miter lim="800000"/>
            <a:headEnd/>
            <a:tailEnd/>
          </a:ln>
        </p:spPr>
        <p:txBody>
          <a:bodyPr/>
          <a:lstStyle/>
          <a:p>
            <a:fld id="{B3560B00-D8BD-4FB1-859F-769E63F9965E}" type="slidenum">
              <a:rPr lang="en-GB"/>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65540" name="Slide Number Placeholder 3"/>
          <p:cNvSpPr>
            <a:spLocks noGrp="1"/>
          </p:cNvSpPr>
          <p:nvPr>
            <p:ph type="sldNum" sz="quarter" idx="5"/>
          </p:nvPr>
        </p:nvSpPr>
        <p:spPr bwMode="auto">
          <a:noFill/>
          <a:ln>
            <a:miter lim="800000"/>
            <a:headEnd/>
            <a:tailEnd/>
          </a:ln>
        </p:spPr>
        <p:txBody>
          <a:bodyPr/>
          <a:lstStyle/>
          <a:p>
            <a:fld id="{20677DBE-EEEA-4247-BAA5-E5951620A5F2}" type="slidenum">
              <a:rPr lang="en-GB"/>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66564" name="Slide Number Placeholder 3"/>
          <p:cNvSpPr>
            <a:spLocks noGrp="1"/>
          </p:cNvSpPr>
          <p:nvPr>
            <p:ph type="sldNum" sz="quarter" idx="5"/>
          </p:nvPr>
        </p:nvSpPr>
        <p:spPr bwMode="auto">
          <a:noFill/>
          <a:ln>
            <a:miter lim="800000"/>
            <a:headEnd/>
            <a:tailEnd/>
          </a:ln>
        </p:spPr>
        <p:txBody>
          <a:bodyPr/>
          <a:lstStyle/>
          <a:p>
            <a:fld id="{5E06BCDE-8909-4E52-8CA5-C5C9DC69E51B}" type="slidenum">
              <a:rPr lang="en-GB"/>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67588" name="Slide Number Placeholder 3"/>
          <p:cNvSpPr>
            <a:spLocks noGrp="1"/>
          </p:cNvSpPr>
          <p:nvPr>
            <p:ph type="sldNum" sz="quarter" idx="5"/>
          </p:nvPr>
        </p:nvSpPr>
        <p:spPr bwMode="auto">
          <a:noFill/>
          <a:ln>
            <a:miter lim="800000"/>
            <a:headEnd/>
            <a:tailEnd/>
          </a:ln>
        </p:spPr>
        <p:txBody>
          <a:bodyPr/>
          <a:lstStyle/>
          <a:p>
            <a:fld id="{415E68C4-6E1F-41C4-BC34-1D6039094C8A}" type="slidenum">
              <a:rPr lang="en-GB"/>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68612" name="Slide Number Placeholder 3"/>
          <p:cNvSpPr>
            <a:spLocks noGrp="1"/>
          </p:cNvSpPr>
          <p:nvPr>
            <p:ph type="sldNum" sz="quarter" idx="5"/>
          </p:nvPr>
        </p:nvSpPr>
        <p:spPr bwMode="auto">
          <a:noFill/>
          <a:ln>
            <a:miter lim="800000"/>
            <a:headEnd/>
            <a:tailEnd/>
          </a:ln>
        </p:spPr>
        <p:txBody>
          <a:bodyPr/>
          <a:lstStyle/>
          <a:p>
            <a:fld id="{3E5D30B5-6FA6-46E9-B1C9-AE0C882D91AB}" type="slidenum">
              <a:rPr lang="en-GB"/>
              <a:pPr/>
              <a:t>26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5060" name="Slide Number Placeholder 3"/>
          <p:cNvSpPr>
            <a:spLocks noGrp="1"/>
          </p:cNvSpPr>
          <p:nvPr>
            <p:ph type="sldNum" sz="quarter" idx="5"/>
          </p:nvPr>
        </p:nvSpPr>
        <p:spPr bwMode="auto">
          <a:noFill/>
          <a:ln>
            <a:miter lim="800000"/>
            <a:headEnd/>
            <a:tailEnd/>
          </a:ln>
        </p:spPr>
        <p:txBody>
          <a:bodyPr/>
          <a:lstStyle/>
          <a:p>
            <a:fld id="{46BC33E7-02CE-42D7-B34D-6360CFA6185D}" type="slidenum">
              <a:rPr lang="en-GB"/>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6084" name="Slide Number Placeholder 3"/>
          <p:cNvSpPr>
            <a:spLocks noGrp="1"/>
          </p:cNvSpPr>
          <p:nvPr>
            <p:ph type="sldNum" sz="quarter" idx="5"/>
          </p:nvPr>
        </p:nvSpPr>
        <p:spPr bwMode="auto">
          <a:noFill/>
          <a:ln>
            <a:miter lim="800000"/>
            <a:headEnd/>
            <a:tailEnd/>
          </a:ln>
        </p:spPr>
        <p:txBody>
          <a:bodyPr/>
          <a:lstStyle/>
          <a:p>
            <a:fld id="{65C05835-8D99-4A44-BE86-EAB6E470DED7}" type="slidenum">
              <a:rPr lang="en-GB"/>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7108" name="Slide Number Placeholder 3"/>
          <p:cNvSpPr>
            <a:spLocks noGrp="1"/>
          </p:cNvSpPr>
          <p:nvPr>
            <p:ph type="sldNum" sz="quarter" idx="5"/>
          </p:nvPr>
        </p:nvSpPr>
        <p:spPr bwMode="auto">
          <a:noFill/>
          <a:ln>
            <a:miter lim="800000"/>
            <a:headEnd/>
            <a:tailEnd/>
          </a:ln>
        </p:spPr>
        <p:txBody>
          <a:bodyPr/>
          <a:lstStyle/>
          <a:p>
            <a:fld id="{FF2F7896-4199-4E71-BDCE-4E4C77FDF9EC}" type="slidenum">
              <a:rPr lang="en-GB"/>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8132" name="Slide Number Placeholder 3"/>
          <p:cNvSpPr>
            <a:spLocks noGrp="1"/>
          </p:cNvSpPr>
          <p:nvPr>
            <p:ph type="sldNum" sz="quarter" idx="5"/>
          </p:nvPr>
        </p:nvSpPr>
        <p:spPr bwMode="auto">
          <a:noFill/>
          <a:ln>
            <a:miter lim="800000"/>
            <a:headEnd/>
            <a:tailEnd/>
          </a:ln>
        </p:spPr>
        <p:txBody>
          <a:bodyPr/>
          <a:lstStyle/>
          <a:p>
            <a:fld id="{AF5D2AF4-AC2F-406D-95EB-AA5B2B63589F}" type="slidenum">
              <a:rPr lang="en-GB"/>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9156" name="Slide Number Placeholder 3"/>
          <p:cNvSpPr>
            <a:spLocks noGrp="1"/>
          </p:cNvSpPr>
          <p:nvPr>
            <p:ph type="sldNum" sz="quarter" idx="5"/>
          </p:nvPr>
        </p:nvSpPr>
        <p:spPr bwMode="auto">
          <a:noFill/>
          <a:ln>
            <a:miter lim="800000"/>
            <a:headEnd/>
            <a:tailEnd/>
          </a:ln>
        </p:spPr>
        <p:txBody>
          <a:bodyPr/>
          <a:lstStyle/>
          <a:p>
            <a:fld id="{B66975FD-B58E-48EF-ADB3-608C68CB6267}" type="slidenum">
              <a:rPr lang="en-GB"/>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50180" name="Slide Number Placeholder 3"/>
          <p:cNvSpPr>
            <a:spLocks noGrp="1"/>
          </p:cNvSpPr>
          <p:nvPr>
            <p:ph type="sldNum" sz="quarter" idx="5"/>
          </p:nvPr>
        </p:nvSpPr>
        <p:spPr bwMode="auto">
          <a:noFill/>
          <a:ln>
            <a:miter lim="800000"/>
            <a:headEnd/>
            <a:tailEnd/>
          </a:ln>
        </p:spPr>
        <p:txBody>
          <a:bodyPr/>
          <a:lstStyle/>
          <a:p>
            <a:fld id="{B8E20FED-A216-453B-8EA0-46662B064BBA}" type="slidenum">
              <a:rPr lang="en-GB"/>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51204" name="Slide Number Placeholder 3"/>
          <p:cNvSpPr>
            <a:spLocks noGrp="1"/>
          </p:cNvSpPr>
          <p:nvPr>
            <p:ph type="sldNum" sz="quarter" idx="5"/>
          </p:nvPr>
        </p:nvSpPr>
        <p:spPr bwMode="auto">
          <a:noFill/>
          <a:ln>
            <a:miter lim="800000"/>
            <a:headEnd/>
            <a:tailEnd/>
          </a:ln>
        </p:spPr>
        <p:txBody>
          <a:bodyPr/>
          <a:lstStyle/>
          <a:p>
            <a:fld id="{CC7BBC90-A29D-44ED-9509-DCA6E5124B24}" type="slidenum">
              <a:rPr lang="en-GB"/>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3" descr="business_d4127.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MS PGothic" pitchFamily="34" charset="-128"/>
              </a:defRPr>
            </a:lvl1pPr>
          </a:lstStyle>
          <a:p>
            <a:pPr>
              <a:defRPr/>
            </a:pPr>
            <a:fld id="{A79E455B-8E50-41AB-946B-580F9E3051E5}" type="datetime1">
              <a:rPr lang="en-US"/>
              <a:pPr>
                <a:defRPr/>
              </a:pPr>
              <a:t>3/20/2014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108" charset="0"/>
                <a:ea typeface="ＭＳ Ｐゴシック" pitchFamily="-108" charset="-128"/>
                <a:cs typeface="ＭＳ Ｐゴシック" pitchFamily="-108" charset="-128"/>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charset="0"/>
              </a:defRPr>
            </a:lvl1pPr>
          </a:lstStyle>
          <a:p>
            <a:pPr>
              <a:defRPr/>
            </a:pPr>
            <a:fld id="{192A9F9C-5DF8-4C85-830C-22E9730D4D20}"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3200"/>
            <a:ext cx="8229600" cy="3382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MS PGothic" pitchFamily="34" charset="-128"/>
              </a:defRPr>
            </a:lvl1pPr>
          </a:lstStyle>
          <a:p>
            <a:pPr>
              <a:defRPr/>
            </a:pPr>
            <a:fld id="{8F056A1B-6E5B-4AE4-A711-701B03988E88}" type="datetime1">
              <a:rPr lang="en-US"/>
              <a:pPr>
                <a:defRPr/>
              </a:pPr>
              <a:t>3/20/2014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108" charset="0"/>
                <a:ea typeface="ＭＳ Ｐゴシック" pitchFamily="-108" charset="-128"/>
                <a:cs typeface="ＭＳ Ｐゴシック" pitchFamily="-108" charset="-128"/>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charset="0"/>
              </a:defRPr>
            </a:lvl1pPr>
          </a:lstStyle>
          <a:p>
            <a:pPr>
              <a:defRPr/>
            </a:pPr>
            <a:fld id="{8C56F838-D84E-4B8A-A368-9E979520C232}" type="slidenum">
              <a:rPr lang="en-US"/>
              <a:pPr>
                <a:defRPr/>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MS PGothic" pitchFamily="34" charset="-128"/>
              </a:defRPr>
            </a:lvl1pPr>
          </a:lstStyle>
          <a:p>
            <a:pPr>
              <a:defRPr/>
            </a:pPr>
            <a:fld id="{A5AA70CC-5754-4FB2-9176-C39ED0C7A8AB}" type="datetime1">
              <a:rPr lang="en-US"/>
              <a:pPr>
                <a:defRPr/>
              </a:pPr>
              <a:t>3/20/2014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108" charset="0"/>
                <a:ea typeface="ＭＳ Ｐゴシック" pitchFamily="-108" charset="-128"/>
                <a:cs typeface="ＭＳ Ｐゴシック" pitchFamily="-108" charset="-128"/>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charset="0"/>
              </a:defRPr>
            </a:lvl1pPr>
          </a:lstStyle>
          <a:p>
            <a:pPr>
              <a:defRPr/>
            </a:pPr>
            <a:fld id="{89D47756-E34C-4E69-96C8-8F9D09B9B58C}" type="slidenum">
              <a:rPr lang="en-US"/>
              <a:pPr>
                <a:defRPr/>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ea typeface="ＭＳ Ｐゴシック" charset="-128"/>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ＭＳ Ｐゴシック" charset="-128"/>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498E4D4F-C41B-48D7-826A-4519464FF716}" type="slidenum">
              <a:rPr lang="en-US"/>
              <a:pPr>
                <a:defRPr/>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298CAD5-5E03-4BAF-A473-CEA48A009DCF}" type="datetime1">
              <a:rPr lang="en-US"/>
              <a:pPr>
                <a:defRPr/>
              </a:pPr>
              <a:t>3/20/2014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8ADFD-7E36-44C8-976F-8A9235BB33F9}" type="slidenum">
              <a:rPr lang="en-US"/>
              <a:pPr>
                <a:defRPr/>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5C8694-BAE6-49FA-A5E3-3ABD6EF2C526}" type="datetime1">
              <a:rPr lang="en-US"/>
              <a:pPr>
                <a:defRPr/>
              </a:pPr>
              <a:t>3/20/2014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ABE416-EA80-44B4-8E27-A2466DBBDDAA}" type="slidenum">
              <a:rPr lang="en-US"/>
              <a:pPr>
                <a:defRPr/>
              </a:pPr>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A0F7D4-78D0-49AB-BB2C-07BCF0ACC824}" type="datetime1">
              <a:rPr lang="en-US"/>
              <a:pPr>
                <a:defRPr/>
              </a:pPr>
              <a:t>3/20/2014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8A5D76-6C0B-4B08-AAEB-A92A7800B92C}" type="slidenum">
              <a:rPr lang="en-US"/>
              <a:pPr>
                <a:defRPr/>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2FEFA1A-2314-4C28-9EB4-CC9783DF9326}" type="datetime1">
              <a:rPr lang="en-US"/>
              <a:pPr>
                <a:defRPr/>
              </a:pPr>
              <a:t>3/20/2014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7A8238-B450-4AB0-8FEC-D7CCBBD47308}" type="slidenum">
              <a:rPr lang="en-US"/>
              <a:pPr>
                <a:defRPr/>
              </a:pPr>
              <a:t>‹N°›</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70CFF34-7B38-47B5-B8AA-8E2D06FCF559}" type="datetime1">
              <a:rPr lang="en-US"/>
              <a:pPr>
                <a:defRPr/>
              </a:pPr>
              <a:t>3/20/2014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7198869-4B66-47E0-86CE-8E67A67A2365}" type="slidenum">
              <a:rPr lang="en-US"/>
              <a:pPr>
                <a:defRPr/>
              </a:pPr>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5DA521A-D1DC-49D7-9CB8-7596BA85FE7C}" type="datetime1">
              <a:rPr lang="en-US"/>
              <a:pPr>
                <a:defRPr/>
              </a:pPr>
              <a:t>3/20/2014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886291F-33D1-42F3-AFAC-828ED06CC4AB}"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1F5DA9E-C264-4688-8067-4563B2909493}" type="datetime1">
              <a:rPr lang="en-US"/>
              <a:pPr>
                <a:defRPr/>
              </a:pPr>
              <a:t>3/20/2014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21DD10D-AE75-4812-A1BB-7BA0149C0FC2}" type="slidenum">
              <a:rPr lang="en-US"/>
              <a:pPr>
                <a:defRPr/>
              </a:pPr>
              <a:t>‹N°›</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4AAE3E-23E5-401F-A321-EBF69A0C6E89}" type="datetime1">
              <a:rPr lang="en-US"/>
              <a:pPr>
                <a:defRPr/>
              </a:pPr>
              <a:t>3/20/2014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FD9526-9343-43E1-94EE-D15896C75F52}" type="slidenum">
              <a:rPr lang="en-US"/>
              <a:pPr>
                <a:defRPr/>
              </a:pPr>
              <a:t>‹N°›</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E9BE3B-D111-45D1-B44C-53FA647C9C01}" type="datetime1">
              <a:rPr lang="en-US"/>
              <a:pPr>
                <a:defRPr/>
              </a:pPr>
              <a:t>3/20/2014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762292-6DA2-4E82-B0D1-25F3D60097A6}" type="slidenum">
              <a:rPr lang="en-US"/>
              <a:pPr>
                <a:defRPr/>
              </a:pPr>
              <a:t>‹N°›</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CD2458-B4D6-425D-8BA5-FC34C114598E}" type="datetime1">
              <a:rPr lang="en-US"/>
              <a:pPr>
                <a:defRPr/>
              </a:pPr>
              <a:t>3/20/2014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92F5B4-E6D8-43AC-9136-05831B214634}" type="slidenum">
              <a:rPr lang="en-US"/>
              <a:pPr>
                <a:defRPr/>
              </a:pPr>
              <a:t>‹N°›</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FE8726-B541-4A1B-BEE1-585E94C64289}" type="datetime1">
              <a:rPr lang="en-US"/>
              <a:pPr>
                <a:defRPr/>
              </a:pPr>
              <a:t>3/20/2014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A6191B-42C0-480A-9225-F1F7AADF9DBE}"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a:prstGeom prst="rect">
            <a:avLst/>
          </a:prstGeom>
        </p:spPr>
        <p:txBody>
          <a:bodyPr/>
          <a:lstStyle>
            <a:lvl1pPr>
              <a:defRPr baseline="0"/>
            </a:lvl1pPr>
          </a:lstStyle>
          <a:p>
            <a:r>
              <a:rPr lang="en-GB" dirty="0" smtClean="0"/>
              <a:t>Click to edit Master title style</a:t>
            </a:r>
            <a:endParaRPr lang="en-US" dirty="0"/>
          </a:p>
        </p:txBody>
      </p:sp>
      <p:sp>
        <p:nvSpPr>
          <p:cNvPr id="3" name="Content Placeholder 2"/>
          <p:cNvSpPr>
            <a:spLocks noGrp="1"/>
          </p:cNvSpPr>
          <p:nvPr>
            <p:ph idx="1"/>
          </p:nvPr>
        </p:nvSpPr>
        <p:spPr>
          <a:xfrm>
            <a:off x="457200" y="2743200"/>
            <a:ext cx="8229600" cy="3382963"/>
          </a:xfrm>
          <a:prstGeom prst="rect">
            <a:avLst/>
          </a:prstGeo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MS PGothic" pitchFamily="34" charset="-128"/>
              </a:defRPr>
            </a:lvl1pPr>
          </a:lstStyle>
          <a:p>
            <a:pPr>
              <a:defRPr/>
            </a:pPr>
            <a:fld id="{515F0EC2-1863-40EB-B437-AD86AA07BE11}" type="datetime1">
              <a:rPr lang="en-US"/>
              <a:pPr>
                <a:defRPr/>
              </a:pPr>
              <a:t>3/20/2014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108" charset="0"/>
                <a:ea typeface="ＭＳ Ｐゴシック" pitchFamily="-108" charset="-128"/>
                <a:cs typeface="ＭＳ Ｐゴシック" pitchFamily="-108" charset="-128"/>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charset="0"/>
              </a:defRPr>
            </a:lvl1pPr>
          </a:lstStyle>
          <a:p>
            <a:pPr>
              <a:defRPr/>
            </a:pPr>
            <a:fld id="{3499544C-54D7-4B8A-ADEE-18B580C8A42E}"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MS PGothic" pitchFamily="34" charset="-128"/>
              </a:defRPr>
            </a:lvl1pPr>
          </a:lstStyle>
          <a:p>
            <a:pPr>
              <a:defRPr/>
            </a:pPr>
            <a:fld id="{0BB1382D-1DD6-41E6-9B20-76C635A1C7B8}" type="datetime1">
              <a:rPr lang="en-US"/>
              <a:pPr>
                <a:defRPr/>
              </a:pPr>
              <a:t>3/20/2014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108" charset="0"/>
                <a:ea typeface="ＭＳ Ｐゴシック" pitchFamily="-108" charset="-128"/>
                <a:cs typeface="ＭＳ Ｐゴシック" pitchFamily="-108" charset="-128"/>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charset="0"/>
              </a:defRPr>
            </a:lvl1pPr>
          </a:lstStyle>
          <a:p>
            <a:pPr>
              <a:defRPr/>
            </a:pPr>
            <a:fld id="{40FF7D9A-E220-4878-AF9F-CC48D540501E}"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MS PGothic" pitchFamily="34" charset="-128"/>
              </a:defRPr>
            </a:lvl1pPr>
          </a:lstStyle>
          <a:p>
            <a:pPr>
              <a:defRPr/>
            </a:pPr>
            <a:fld id="{8B10619A-7FAA-4D5E-B26B-8C75C0D34309}" type="datetime1">
              <a:rPr lang="en-US"/>
              <a:pPr>
                <a:defRPr/>
              </a:pPr>
              <a:t>3/20/2014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108" charset="0"/>
                <a:ea typeface="ＭＳ Ｐゴシック" pitchFamily="-108" charset="-128"/>
                <a:cs typeface="ＭＳ Ｐゴシック" pitchFamily="-108" charset="-128"/>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charset="0"/>
              </a:defRPr>
            </a:lvl1pPr>
          </a:lstStyle>
          <a:p>
            <a:pPr>
              <a:defRPr/>
            </a:pPr>
            <a:fld id="{DA9634A0-5604-48F5-9004-1B590D7EBB4C}"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MS PGothic" pitchFamily="34" charset="-128"/>
              </a:defRPr>
            </a:lvl1pPr>
          </a:lstStyle>
          <a:p>
            <a:pPr>
              <a:defRPr/>
            </a:pPr>
            <a:fld id="{E7D44865-92EE-4D87-BDD3-8AFDE98F5CE5}" type="datetime1">
              <a:rPr lang="en-US"/>
              <a:pPr>
                <a:defRPr/>
              </a:pPr>
              <a:t>3/20/2014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108" charset="0"/>
                <a:ea typeface="ＭＳ Ｐゴシック" pitchFamily="-108" charset="-128"/>
                <a:cs typeface="ＭＳ Ｐゴシック" pitchFamily="-108" charset="-128"/>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charset="0"/>
              </a:defRPr>
            </a:lvl1pPr>
          </a:lstStyle>
          <a:p>
            <a:pPr>
              <a:defRPr/>
            </a:pPr>
            <a:fld id="{719B01EA-7DD4-45C6-BBC7-FF89F1110491}"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MS PGothic" pitchFamily="34" charset="-128"/>
              </a:defRPr>
            </a:lvl1pPr>
          </a:lstStyle>
          <a:p>
            <a:pPr>
              <a:defRPr/>
            </a:pPr>
            <a:fld id="{D482C460-CCA9-4404-9AB9-52D17034B204}" type="datetime1">
              <a:rPr lang="en-US"/>
              <a:pPr>
                <a:defRPr/>
              </a:pPr>
              <a:t>3/20/2014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108" charset="0"/>
                <a:ea typeface="ＭＳ Ｐゴシック" pitchFamily="-108" charset="-128"/>
                <a:cs typeface="ＭＳ Ｐゴシック" pitchFamily="-108" charset="-128"/>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charset="0"/>
              </a:defRPr>
            </a:lvl1pPr>
          </a:lstStyle>
          <a:p>
            <a:pPr>
              <a:defRPr/>
            </a:pPr>
            <a:fld id="{EDC99A99-7C81-43BD-9051-7701072C2917}"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MS PGothic" pitchFamily="34" charset="-128"/>
              </a:defRPr>
            </a:lvl1pPr>
          </a:lstStyle>
          <a:p>
            <a:pPr>
              <a:defRPr/>
            </a:pPr>
            <a:fld id="{580989EB-DC1B-4A88-842B-532D4644AE9C}" type="datetime1">
              <a:rPr lang="en-US"/>
              <a:pPr>
                <a:defRPr/>
              </a:pPr>
              <a:t>3/20/2014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108" charset="0"/>
                <a:ea typeface="ＭＳ Ｐゴシック" pitchFamily="-108" charset="-128"/>
                <a:cs typeface="ＭＳ Ｐゴシック" pitchFamily="-108" charset="-128"/>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charset="0"/>
              </a:defRPr>
            </a:lvl1pPr>
          </a:lstStyle>
          <a:p>
            <a:pPr>
              <a:defRPr/>
            </a:pPr>
            <a:fld id="{8FB0775D-CFDF-43E0-91EF-3E1E2E166CA1}"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MS PGothic" pitchFamily="34" charset="-128"/>
              </a:defRPr>
            </a:lvl1pPr>
          </a:lstStyle>
          <a:p>
            <a:pPr>
              <a:defRPr/>
            </a:pPr>
            <a:fld id="{244BB8C1-4AAE-4323-94AA-6AEE9A8A0156}" type="datetime1">
              <a:rPr lang="en-US"/>
              <a:pPr>
                <a:defRPr/>
              </a:pPr>
              <a:t>3/20/2014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108" charset="0"/>
                <a:ea typeface="ＭＳ Ｐゴシック" pitchFamily="-108" charset="-128"/>
                <a:cs typeface="ＭＳ Ｐゴシック" pitchFamily="-108" charset="-128"/>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charset="0"/>
              </a:defRPr>
            </a:lvl1pPr>
          </a:lstStyle>
          <a:p>
            <a:pPr>
              <a:defRPr/>
            </a:pPr>
            <a:fld id="{248B48B4-20BD-4C54-9C48-86CE5DF988E0}"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business_d41272.jpg"/>
          <p:cNvPicPr>
            <a:picLocks noChangeAspect="1"/>
          </p:cNvPicPr>
          <p:nvPr userDrawn="1"/>
        </p:nvPicPr>
        <p:blipFill>
          <a:blip r:embed="rId15"/>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46" r:id="rId1"/>
    <p:sldLayoutId id="2147484947" r:id="rId2"/>
    <p:sldLayoutId id="2147484948" r:id="rId3"/>
    <p:sldLayoutId id="2147484949" r:id="rId4"/>
    <p:sldLayoutId id="2147484950" r:id="rId5"/>
    <p:sldLayoutId id="2147484951" r:id="rId6"/>
    <p:sldLayoutId id="2147484952" r:id="rId7"/>
    <p:sldLayoutId id="2147484953" r:id="rId8"/>
    <p:sldLayoutId id="2147484954" r:id="rId9"/>
    <p:sldLayoutId id="2147484955" r:id="rId10"/>
    <p:sldLayoutId id="2147484956" r:id="rId11"/>
    <p:sldLayoutId id="2147484957" r:id="rId12"/>
    <p:sldLayoutId id="2147484958" r:id="rId13"/>
  </p:sldLayoutIdLst>
  <p:txStyles>
    <p:titleStyle>
      <a:lvl1pPr algn="l" defTabSz="457200" rtl="0" eaLnBrk="0" fontAlgn="base" hangingPunct="0">
        <a:spcBef>
          <a:spcPct val="0"/>
        </a:spcBef>
        <a:spcAft>
          <a:spcPct val="0"/>
        </a:spcAft>
        <a:defRPr sz="3600" b="1" kern="1200">
          <a:solidFill>
            <a:schemeClr val="tx1"/>
          </a:solidFill>
          <a:latin typeface="Arial"/>
          <a:ea typeface="ＭＳ Ｐゴシック" charset="-128"/>
          <a:cs typeface="Arial"/>
        </a:defRPr>
      </a:lvl1pPr>
      <a:lvl2pPr algn="l" defTabSz="457200" rtl="0" eaLnBrk="0" fontAlgn="base" hangingPunct="0">
        <a:spcBef>
          <a:spcPct val="0"/>
        </a:spcBef>
        <a:spcAft>
          <a:spcPct val="0"/>
        </a:spcAft>
        <a:defRPr sz="3600" b="1">
          <a:solidFill>
            <a:schemeClr val="tx1"/>
          </a:solidFill>
          <a:latin typeface="Arial" pitchFamily="-108" charset="0"/>
          <a:ea typeface="ＭＳ Ｐゴシック" charset="-128"/>
          <a:cs typeface="Arial" charset="0"/>
        </a:defRPr>
      </a:lvl2pPr>
      <a:lvl3pPr algn="l" defTabSz="457200" rtl="0" eaLnBrk="0" fontAlgn="base" hangingPunct="0">
        <a:spcBef>
          <a:spcPct val="0"/>
        </a:spcBef>
        <a:spcAft>
          <a:spcPct val="0"/>
        </a:spcAft>
        <a:defRPr sz="3600" b="1">
          <a:solidFill>
            <a:schemeClr val="tx1"/>
          </a:solidFill>
          <a:latin typeface="Arial" pitchFamily="-108" charset="0"/>
          <a:ea typeface="ＭＳ Ｐゴシック" charset="-128"/>
          <a:cs typeface="Arial" charset="0"/>
        </a:defRPr>
      </a:lvl3pPr>
      <a:lvl4pPr algn="l" defTabSz="457200" rtl="0" eaLnBrk="0" fontAlgn="base" hangingPunct="0">
        <a:spcBef>
          <a:spcPct val="0"/>
        </a:spcBef>
        <a:spcAft>
          <a:spcPct val="0"/>
        </a:spcAft>
        <a:defRPr sz="3600" b="1">
          <a:solidFill>
            <a:schemeClr val="tx1"/>
          </a:solidFill>
          <a:latin typeface="Arial" pitchFamily="-108" charset="0"/>
          <a:ea typeface="ＭＳ Ｐゴシック" charset="-128"/>
          <a:cs typeface="Arial" charset="0"/>
        </a:defRPr>
      </a:lvl4pPr>
      <a:lvl5pPr algn="l" defTabSz="457200" rtl="0" eaLnBrk="0" fontAlgn="base" hangingPunct="0">
        <a:spcBef>
          <a:spcPct val="0"/>
        </a:spcBef>
        <a:spcAft>
          <a:spcPct val="0"/>
        </a:spcAft>
        <a:defRPr sz="3600" b="1">
          <a:solidFill>
            <a:schemeClr val="tx1"/>
          </a:solidFill>
          <a:latin typeface="Arial" pitchFamily="-108" charset="0"/>
          <a:ea typeface="ＭＳ Ｐゴシック" charset="-128"/>
          <a:cs typeface="Arial" charset="0"/>
        </a:defRPr>
      </a:lvl5pPr>
      <a:lvl6pPr marL="457200" algn="l" defTabSz="457200" rtl="0" fontAlgn="base">
        <a:spcBef>
          <a:spcPct val="0"/>
        </a:spcBef>
        <a:spcAft>
          <a:spcPct val="0"/>
        </a:spcAft>
        <a:defRPr sz="3600" b="1">
          <a:solidFill>
            <a:schemeClr val="tx1"/>
          </a:solidFill>
          <a:latin typeface="Arial" pitchFamily="-108" charset="0"/>
          <a:ea typeface="ＭＳ Ｐゴシック" pitchFamily="-108" charset="-128"/>
        </a:defRPr>
      </a:lvl6pPr>
      <a:lvl7pPr marL="914400" algn="l" defTabSz="457200" rtl="0" fontAlgn="base">
        <a:spcBef>
          <a:spcPct val="0"/>
        </a:spcBef>
        <a:spcAft>
          <a:spcPct val="0"/>
        </a:spcAft>
        <a:defRPr sz="3600" b="1">
          <a:solidFill>
            <a:schemeClr val="tx1"/>
          </a:solidFill>
          <a:latin typeface="Arial" pitchFamily="-108" charset="0"/>
          <a:ea typeface="ＭＳ Ｐゴシック" pitchFamily="-108" charset="-128"/>
        </a:defRPr>
      </a:lvl7pPr>
      <a:lvl8pPr marL="1371600" algn="l" defTabSz="457200" rtl="0" fontAlgn="base">
        <a:spcBef>
          <a:spcPct val="0"/>
        </a:spcBef>
        <a:spcAft>
          <a:spcPct val="0"/>
        </a:spcAft>
        <a:defRPr sz="3600" b="1">
          <a:solidFill>
            <a:schemeClr val="tx1"/>
          </a:solidFill>
          <a:latin typeface="Arial" pitchFamily="-108" charset="0"/>
          <a:ea typeface="ＭＳ Ｐゴシック" pitchFamily="-108" charset="-128"/>
        </a:defRPr>
      </a:lvl8pPr>
      <a:lvl9pPr marL="1828800" algn="l" defTabSz="457200" rtl="0" fontAlgn="base">
        <a:spcBef>
          <a:spcPct val="0"/>
        </a:spcBef>
        <a:spcAft>
          <a:spcPct val="0"/>
        </a:spcAft>
        <a:defRPr sz="3600" b="1">
          <a:solidFill>
            <a:schemeClr val="tx1"/>
          </a:solidFill>
          <a:latin typeface="Arial" pitchFamily="-108" charset="0"/>
          <a:ea typeface="ＭＳ Ｐゴシック" pitchFamily="-108"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itchFamily="34" charset="0"/>
                <a:ea typeface="MS PGothic" pitchFamily="34" charset="-128"/>
              </a:defRPr>
            </a:lvl1pPr>
          </a:lstStyle>
          <a:p>
            <a:pPr>
              <a:defRPr/>
            </a:pPr>
            <a:fld id="{62D92C96-4C48-46C7-979E-3160CF026216}" type="datetime1">
              <a:rPr lang="en-US"/>
              <a:pPr>
                <a:defRPr/>
              </a:pPr>
              <a:t>3/20/2014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itchFamily="-108" charset="0"/>
                <a:ea typeface="ＭＳ Ｐゴシック" pitchFamily="-108" charset="-128"/>
                <a:cs typeface="ＭＳ Ｐゴシック" pitchFamily="-108"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24F1D254-63BD-477F-967D-6B0F03B364C6}"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4935" r:id="rId1"/>
    <p:sldLayoutId id="2147484936" r:id="rId2"/>
    <p:sldLayoutId id="2147484937" r:id="rId3"/>
    <p:sldLayoutId id="2147484938" r:id="rId4"/>
    <p:sldLayoutId id="2147484939" r:id="rId5"/>
    <p:sldLayoutId id="2147484940" r:id="rId6"/>
    <p:sldLayoutId id="2147484941" r:id="rId7"/>
    <p:sldLayoutId id="2147484942" r:id="rId8"/>
    <p:sldLayoutId id="2147484943" r:id="rId9"/>
    <p:sldLayoutId id="2147484944" r:id="rId10"/>
    <p:sldLayoutId id="214748494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Calibri" pitchFamily="-108" charset="0"/>
          <a:ea typeface="ＭＳ Ｐゴシック"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Calibri" pitchFamily="-108" charset="0"/>
          <a:ea typeface="ＭＳ Ｐゴシック"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Calibri" pitchFamily="-108" charset="0"/>
          <a:ea typeface="ＭＳ Ｐゴシック"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Calibri" pitchFamily="-108" charset="0"/>
          <a:ea typeface="ＭＳ Ｐゴシック" charset="-128"/>
          <a:cs typeface="ＭＳ Ｐゴシック" pitchFamily="-108" charset="-128"/>
        </a:defRPr>
      </a:lvl5pPr>
      <a:lvl6pPr marL="4572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pitchFamily="-108"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capp.ca/" TargetMode="External"/><Relationship Id="rId7" Type="http://schemas.openxmlformats.org/officeDocument/2006/relationships/hyperlink" Target="http://www.energy-uk.org/energy-industry/powering-the-UK.htm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www.ofgem.gov.uk/publications-and-updates/electricity-capacity-assessment-report-2013" TargetMode="External"/><Relationship Id="rId5" Type="http://schemas.openxmlformats.org/officeDocument/2006/relationships/hyperlink" Target="https://www.gov.uk/government/publications/digest-of-united-kingdom-energy-statistics-dukes-2013-printed-version-excluding-cover-pages" TargetMode="External"/><Relationship Id="rId4" Type="http://schemas.openxmlformats.org/officeDocument/2006/relationships/hyperlink" Target="http://www.keystonepipeline-xl.state.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8"/>
          <p:cNvSpPr>
            <a:spLocks noChangeArrowheads="1"/>
          </p:cNvSpPr>
          <p:nvPr/>
        </p:nvSpPr>
        <p:spPr bwMode="auto">
          <a:xfrm>
            <a:off x="539750" y="908050"/>
            <a:ext cx="7921625" cy="1512888"/>
          </a:xfrm>
          <a:prstGeom prst="rect">
            <a:avLst/>
          </a:prstGeom>
          <a:noFill/>
          <a:ln w="9525">
            <a:noFill/>
            <a:miter lim="800000"/>
            <a:headEnd/>
            <a:tailEnd/>
          </a:ln>
        </p:spPr>
        <p:txBody>
          <a:bodyPr anchor="ctr"/>
          <a:lstStyle/>
          <a:p>
            <a:pPr eaLnBrk="1" hangingPunct="1"/>
            <a:endParaRPr lang="it-IT" sz="2000" i="1">
              <a:latin typeface="Arial Narrow" pitchFamily="34" charset="0"/>
            </a:endParaRPr>
          </a:p>
        </p:txBody>
      </p:sp>
      <p:sp>
        <p:nvSpPr>
          <p:cNvPr id="16387" name="TextBox 2"/>
          <p:cNvSpPr txBox="1">
            <a:spLocks noChangeArrowheads="1"/>
          </p:cNvSpPr>
          <p:nvPr/>
        </p:nvSpPr>
        <p:spPr bwMode="auto">
          <a:xfrm>
            <a:off x="250825" y="1052513"/>
            <a:ext cx="4826000" cy="1754326"/>
          </a:xfrm>
          <a:prstGeom prst="rect">
            <a:avLst/>
          </a:prstGeom>
          <a:noFill/>
          <a:ln w="9525">
            <a:noFill/>
            <a:miter lim="800000"/>
            <a:headEnd/>
            <a:tailEnd/>
          </a:ln>
        </p:spPr>
        <p:txBody>
          <a:bodyPr>
            <a:spAutoFit/>
          </a:bodyPr>
          <a:lstStyle/>
          <a:p>
            <a:pPr eaLnBrk="1" hangingPunct="1"/>
            <a:r>
              <a:rPr lang="en-US" dirty="0" smtClean="0"/>
              <a:t>Why environment regulation has created investment hiatus in the UK electricity generation industry - the way forward?</a:t>
            </a:r>
          </a:p>
          <a:p>
            <a:pPr eaLnBrk="1" hangingPunct="1"/>
            <a:endParaRPr lang="en-GB" dirty="0"/>
          </a:p>
          <a:p>
            <a:pPr eaLnBrk="1" hangingPunct="1"/>
            <a:r>
              <a:rPr lang="en-GB" dirty="0"/>
              <a:t>By Dr Liz Warren</a:t>
            </a:r>
          </a:p>
          <a:p>
            <a:pPr eaLnBrk="1" hangingPunct="1"/>
            <a:r>
              <a:rPr lang="en-GB" dirty="0"/>
              <a:t>e.warren@gre.ac.uk</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457200" y="1052513"/>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smtClean="0">
                <a:latin typeface="Arial" charset="0"/>
                <a:cs typeface="Arial" charset="0"/>
              </a:rPr>
              <a:t>So what?</a:t>
            </a:r>
          </a:p>
        </p:txBody>
      </p:sp>
      <p:pic>
        <p:nvPicPr>
          <p:cNvPr id="25603" name="Content Placeholder 3"/>
          <p:cNvPicPr>
            <a:picLocks noGrp="1" noChangeAspect="1"/>
          </p:cNvPicPr>
          <p:nvPr>
            <p:ph idx="1"/>
          </p:nvPr>
        </p:nvPicPr>
        <p:blipFill>
          <a:blip r:embed="rId3"/>
          <a:srcRect/>
          <a:stretch>
            <a:fillRect/>
          </a:stretch>
        </p:blipFill>
        <p:spPr bwMode="auto">
          <a:xfrm>
            <a:off x="2627313" y="1944688"/>
            <a:ext cx="3960812" cy="4229100"/>
          </a:xfrm>
          <a:noFill/>
          <a:ln>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457200" y="981075"/>
            <a:ext cx="8229600" cy="8636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smtClean="0">
                <a:latin typeface="Arial" charset="0"/>
                <a:cs typeface="Arial" charset="0"/>
              </a:rPr>
              <a:t>So what?</a:t>
            </a:r>
          </a:p>
        </p:txBody>
      </p:sp>
      <p:pic>
        <p:nvPicPr>
          <p:cNvPr id="26627" name="Content Placeholder 3"/>
          <p:cNvPicPr>
            <a:picLocks noGrp="1" noChangeAspect="1"/>
          </p:cNvPicPr>
          <p:nvPr>
            <p:ph idx="1"/>
          </p:nvPr>
        </p:nvPicPr>
        <p:blipFill>
          <a:blip r:embed="rId3"/>
          <a:srcRect/>
          <a:stretch>
            <a:fillRect/>
          </a:stretch>
        </p:blipFill>
        <p:spPr bwMode="auto">
          <a:xfrm>
            <a:off x="2195513" y="2133600"/>
            <a:ext cx="6129337" cy="3346450"/>
          </a:xfrm>
          <a:noFill/>
          <a:ln>
            <a:miter lim="800000"/>
            <a:headEnd/>
            <a:tailEnd/>
          </a:ln>
        </p:spPr>
      </p:pic>
      <p:sp>
        <p:nvSpPr>
          <p:cNvPr id="26628" name="TextBox 4"/>
          <p:cNvSpPr txBox="1">
            <a:spLocks noChangeArrowheads="1"/>
          </p:cNvSpPr>
          <p:nvPr/>
        </p:nvSpPr>
        <p:spPr bwMode="auto">
          <a:xfrm>
            <a:off x="1258888" y="5589588"/>
            <a:ext cx="4897437" cy="368300"/>
          </a:xfrm>
          <a:prstGeom prst="rect">
            <a:avLst/>
          </a:prstGeom>
          <a:noFill/>
          <a:ln w="9525">
            <a:noFill/>
            <a:miter lim="800000"/>
            <a:headEnd/>
            <a:tailEnd/>
          </a:ln>
        </p:spPr>
        <p:txBody>
          <a:bodyPr>
            <a:spAutoFit/>
          </a:bodyPr>
          <a:lstStyle/>
          <a:p>
            <a:r>
              <a:rPr lang="en-GB"/>
              <a:t>Source OFGEM, 2013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981075"/>
            <a:ext cx="8229600" cy="8636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smtClean="0">
                <a:latin typeface="Arial" charset="0"/>
                <a:cs typeface="Arial" charset="0"/>
              </a:rPr>
              <a:t>What’s the story?</a:t>
            </a:r>
          </a:p>
        </p:txBody>
      </p:sp>
      <p:graphicFrame>
        <p:nvGraphicFramePr>
          <p:cNvPr id="4" name="Content Placeholder 3"/>
          <p:cNvGraphicFramePr>
            <a:graphicFrameLocks noGrp="1"/>
          </p:cNvGraphicFramePr>
          <p:nvPr>
            <p:ph idx="1"/>
          </p:nvPr>
        </p:nvGraphicFramePr>
        <p:xfrm>
          <a:off x="457200" y="1844675"/>
          <a:ext cx="8229600" cy="4281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457200" y="981075"/>
            <a:ext cx="8229600" cy="8636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smtClean="0">
                <a:latin typeface="Arial" charset="0"/>
                <a:cs typeface="Arial" charset="0"/>
              </a:rPr>
              <a:t>What’s the story?</a:t>
            </a:r>
          </a:p>
        </p:txBody>
      </p:sp>
      <p:graphicFrame>
        <p:nvGraphicFramePr>
          <p:cNvPr id="4" name="Content Placeholder 3"/>
          <p:cNvGraphicFramePr>
            <a:graphicFrameLocks noGrp="1"/>
          </p:cNvGraphicFramePr>
          <p:nvPr>
            <p:ph idx="1"/>
          </p:nvPr>
        </p:nvGraphicFramePr>
        <p:xfrm>
          <a:off x="457200" y="1844675"/>
          <a:ext cx="8229600" cy="4281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457200" y="908050"/>
            <a:ext cx="8229600" cy="936625"/>
          </a:xfrm>
          <a:noFill/>
          <a:ln>
            <a:miter lim="800000"/>
            <a:headEnd/>
            <a:tailEnd/>
          </a:ln>
        </p:spPr>
        <p:txBody>
          <a:bodyPr vert="horz" wrap="square" lIns="91440" tIns="45720" rIns="91440" bIns="45720" numCol="1" anchor="t" anchorCtr="0" compatLnSpc="1">
            <a:prstTxWarp prst="textNoShape">
              <a:avLst/>
            </a:prstTxWarp>
          </a:bodyPr>
          <a:lstStyle/>
          <a:p>
            <a:pPr algn="ctr"/>
            <a:r>
              <a:rPr lang="en-GB" smtClean="0">
                <a:latin typeface="Arial" charset="0"/>
                <a:cs typeface="Arial" charset="0"/>
              </a:rPr>
              <a:t>Typical investment</a:t>
            </a:r>
          </a:p>
        </p:txBody>
      </p:sp>
      <p:sp>
        <p:nvSpPr>
          <p:cNvPr id="29699" name="Content Placeholder 2"/>
          <p:cNvSpPr>
            <a:spLocks noGrp="1"/>
          </p:cNvSpPr>
          <p:nvPr>
            <p:ph idx="1"/>
          </p:nvPr>
        </p:nvSpPr>
        <p:spPr bwMode="auto">
          <a:xfrm>
            <a:off x="457200" y="1844675"/>
            <a:ext cx="8229600" cy="4281488"/>
          </a:xfrm>
          <a:noFill/>
          <a:ln>
            <a:miter lim="800000"/>
            <a:headEnd/>
            <a:tailEnd/>
          </a:ln>
        </p:spPr>
        <p:txBody>
          <a:bodyPr vert="horz" wrap="square" lIns="91440" tIns="45720" rIns="91440" bIns="45720" numCol="1" anchor="t" anchorCtr="0" compatLnSpc="1">
            <a:prstTxWarp prst="textNoShape">
              <a:avLst/>
            </a:prstTxWarp>
          </a:bodyPr>
          <a:lstStyle/>
          <a:p>
            <a:endParaRPr lang="en-GB" smtClean="0">
              <a:latin typeface="Arial" charset="0"/>
              <a:cs typeface="Arial" charset="0"/>
            </a:endParaRPr>
          </a:p>
          <a:p>
            <a:r>
              <a:rPr lang="en-GB" sz="2000" smtClean="0">
                <a:latin typeface="Arial" charset="0"/>
                <a:cs typeface="Arial" charset="0"/>
              </a:rPr>
              <a:t>1000 MW investment (in a gas plant, CCGT) would cost approx. £600 million with a life expectancy of approx. 25 years -this would supply 800,000 households (Warren &amp; Seal, 2014).</a:t>
            </a:r>
          </a:p>
          <a:p>
            <a:endParaRPr lang="en-GB" sz="2000" smtClean="0">
              <a:latin typeface="Arial" charset="0"/>
              <a:cs typeface="Arial" charset="0"/>
            </a:endParaRPr>
          </a:p>
          <a:p>
            <a:r>
              <a:rPr lang="en-GB" sz="2000" smtClean="0">
                <a:latin typeface="Arial" charset="0"/>
                <a:cs typeface="Arial" charset="0"/>
              </a:rPr>
              <a:t>Takes between 4-7 years to plan and get permit (section 36)</a:t>
            </a:r>
          </a:p>
          <a:p>
            <a:endParaRPr lang="en-GB" sz="2000" smtClean="0">
              <a:latin typeface="Arial" charset="0"/>
              <a:cs typeface="Arial" charset="0"/>
            </a:endParaRPr>
          </a:p>
          <a:p>
            <a:r>
              <a:rPr lang="en-GB" sz="2000" smtClean="0">
                <a:latin typeface="Arial" charset="0"/>
                <a:cs typeface="Arial" charset="0"/>
              </a:rPr>
              <a:t>These investments are to compete against renewables projects that have financial incentives.</a:t>
            </a:r>
          </a:p>
          <a:p>
            <a:endParaRPr lang="en-GB" sz="2400" smtClean="0">
              <a:latin typeface="Arial" charset="0"/>
              <a:cs typeface="Arial" charset="0"/>
            </a:endParaRPr>
          </a:p>
          <a:p>
            <a:r>
              <a:rPr lang="en-GB" sz="2000" smtClean="0">
                <a:latin typeface="Arial" charset="0"/>
                <a:cs typeface="Arial" charset="0"/>
              </a:rPr>
              <a:t>Too many uncertainties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457200" y="981075"/>
            <a:ext cx="8229600" cy="8636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smtClean="0">
                <a:latin typeface="Arial" charset="0"/>
                <a:cs typeface="Arial" charset="0"/>
              </a:rPr>
              <a:t>Investment mix in the UK</a:t>
            </a:r>
          </a:p>
        </p:txBody>
      </p:sp>
      <p:sp>
        <p:nvSpPr>
          <p:cNvPr id="30723" name="Content Placeholder 2"/>
          <p:cNvSpPr>
            <a:spLocks noGrp="1"/>
          </p:cNvSpPr>
          <p:nvPr>
            <p:ph idx="1"/>
          </p:nvPr>
        </p:nvSpPr>
        <p:spPr bwMode="auto">
          <a:xfrm>
            <a:off x="457200" y="1916113"/>
            <a:ext cx="8229600" cy="4225925"/>
          </a:xfrm>
          <a:noFill/>
          <a:ln>
            <a:miter lim="800000"/>
            <a:headEnd/>
            <a:tailEnd/>
          </a:ln>
        </p:spPr>
        <p:txBody>
          <a:bodyPr vert="horz" wrap="square" lIns="91440" tIns="45720" rIns="91440" bIns="45720" numCol="1" anchor="t" anchorCtr="0" compatLnSpc="1">
            <a:prstTxWarp prst="textNoShape">
              <a:avLst/>
            </a:prstTxWarp>
          </a:bodyPr>
          <a:lstStyle/>
          <a:p>
            <a:r>
              <a:rPr lang="en-GB" smtClean="0">
                <a:latin typeface="Arial" charset="0"/>
                <a:cs typeface="Arial" charset="0"/>
              </a:rPr>
              <a:t>Targets: 15% renewables by 2020 (Pollitt &amp; Haney, 2013)</a:t>
            </a:r>
          </a:p>
          <a:p>
            <a:pPr lvl="1"/>
            <a:r>
              <a:rPr lang="en-GB" smtClean="0">
                <a:latin typeface="Arial" charset="0"/>
                <a:cs typeface="Arial" charset="0"/>
              </a:rPr>
              <a:t>Going well due to financial incentives ROCS and in future CfD.</a:t>
            </a:r>
          </a:p>
          <a:p>
            <a:pPr lvl="1"/>
            <a:endParaRPr lang="en-GB" smtClean="0">
              <a:latin typeface="Arial" charset="0"/>
              <a:cs typeface="Arial" charset="0"/>
            </a:endParaRPr>
          </a:p>
          <a:p>
            <a:r>
              <a:rPr lang="en-GB" smtClean="0">
                <a:latin typeface="Arial" charset="0"/>
                <a:cs typeface="Arial" charset="0"/>
              </a:rPr>
              <a:t>However, the remaining 85% of the portfolio needs consideration.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981075"/>
            <a:ext cx="8229600" cy="792163"/>
          </a:xfrm>
          <a:noFill/>
          <a:ln>
            <a:miter lim="800000"/>
            <a:headEnd/>
            <a:tailEnd/>
          </a:ln>
        </p:spPr>
        <p:txBody>
          <a:bodyPr vert="horz" wrap="square" lIns="91440" tIns="45720" rIns="91440" bIns="45720" numCol="1" anchor="t" anchorCtr="0" compatLnSpc="1">
            <a:prstTxWarp prst="textNoShape">
              <a:avLst/>
            </a:prstTxWarp>
          </a:bodyPr>
          <a:lstStyle/>
          <a:p>
            <a:pPr algn="ctr"/>
            <a:r>
              <a:rPr lang="en-GB" smtClean="0">
                <a:latin typeface="Arial" charset="0"/>
                <a:cs typeface="Arial" charset="0"/>
              </a:rPr>
              <a:t>What has regulation achieved?</a:t>
            </a:r>
          </a:p>
        </p:txBody>
      </p:sp>
      <p:sp>
        <p:nvSpPr>
          <p:cNvPr id="31747" name="Content Placeholder 2"/>
          <p:cNvSpPr>
            <a:spLocks noGrp="1"/>
          </p:cNvSpPr>
          <p:nvPr>
            <p:ph idx="1"/>
          </p:nvPr>
        </p:nvSpPr>
        <p:spPr bwMode="auto">
          <a:xfrm>
            <a:off x="457200" y="1916113"/>
            <a:ext cx="8229600" cy="4210050"/>
          </a:xfrm>
          <a:noFill/>
          <a:ln>
            <a:miter lim="800000"/>
            <a:headEnd/>
            <a:tailEnd/>
          </a:ln>
        </p:spPr>
        <p:txBody>
          <a:bodyPr vert="horz" wrap="square" lIns="91440" tIns="45720" rIns="91440" bIns="45720" numCol="1" anchor="t" anchorCtr="0" compatLnSpc="1">
            <a:prstTxWarp prst="textNoShape">
              <a:avLst/>
            </a:prstTxWarp>
          </a:bodyPr>
          <a:lstStyle/>
          <a:p>
            <a:r>
              <a:rPr lang="en-GB" sz="2800" smtClean="0">
                <a:latin typeface="Arial" charset="0"/>
                <a:cs typeface="Arial" charset="0"/>
              </a:rPr>
              <a:t>Transparent policy and regulation in the renewables sector has reduced uncertainty and increased investment in ‘renewables’ (Mani &amp; Dingra, 2013)</a:t>
            </a:r>
          </a:p>
          <a:p>
            <a:pPr lvl="1"/>
            <a:r>
              <a:rPr lang="en-GB" sz="2400" smtClean="0">
                <a:latin typeface="Arial" charset="0"/>
                <a:cs typeface="Arial" charset="0"/>
              </a:rPr>
              <a:t>UK is now the principal offshore wind market in the the EU.</a:t>
            </a:r>
          </a:p>
          <a:p>
            <a:pPr lvl="1"/>
            <a:endParaRPr lang="en-GB" sz="2400" smtClean="0">
              <a:latin typeface="Arial" charset="0"/>
              <a:cs typeface="Arial" charset="0"/>
            </a:endParaRPr>
          </a:p>
          <a:p>
            <a:r>
              <a:rPr lang="en-GB" sz="2800" smtClean="0">
                <a:latin typeface="Arial" charset="0"/>
                <a:cs typeface="Arial" charset="0"/>
              </a:rPr>
              <a:t>However, renewable regulation has created an overall uncompetitive energy market (Helm, 2014)</a:t>
            </a:r>
          </a:p>
          <a:p>
            <a:pPr lvl="1"/>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bwMode="auto">
          <a:xfrm>
            <a:off x="457200" y="981075"/>
            <a:ext cx="8229600" cy="935038"/>
          </a:xfrm>
          <a:noFill/>
          <a:ln>
            <a:miter lim="800000"/>
            <a:headEnd/>
            <a:tailEnd/>
          </a:ln>
        </p:spPr>
        <p:txBody>
          <a:bodyPr vert="horz" wrap="square" lIns="91440" tIns="45720" rIns="91440" bIns="45720" numCol="1" anchor="t" anchorCtr="0" compatLnSpc="1">
            <a:prstTxWarp prst="textNoShape">
              <a:avLst/>
            </a:prstTxWarp>
          </a:bodyPr>
          <a:lstStyle/>
          <a:p>
            <a:pPr algn="ctr"/>
            <a:r>
              <a:rPr lang="en-GB" smtClean="0">
                <a:latin typeface="Arial" charset="0"/>
                <a:cs typeface="Arial" charset="0"/>
              </a:rPr>
              <a:t>Real Options</a:t>
            </a:r>
          </a:p>
        </p:txBody>
      </p:sp>
      <p:graphicFrame>
        <p:nvGraphicFramePr>
          <p:cNvPr id="4" name="Content Placeholder 6"/>
          <p:cNvGraphicFramePr>
            <a:graphicFrameLocks noGrp="1"/>
          </p:cNvGraphicFramePr>
          <p:nvPr>
            <p:ph idx="1"/>
          </p:nvPr>
        </p:nvGraphicFramePr>
        <p:xfrm>
          <a:off x="465138" y="1916113"/>
          <a:ext cx="8229600" cy="42497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457200" y="1052513"/>
            <a:ext cx="8229600" cy="8636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smtClean="0">
                <a:latin typeface="Arial" charset="0"/>
                <a:cs typeface="Arial" charset="0"/>
              </a:rPr>
              <a:t>Real Options</a:t>
            </a:r>
          </a:p>
        </p:txBody>
      </p:sp>
      <p:sp>
        <p:nvSpPr>
          <p:cNvPr id="32771" name="Content Placeholder 2"/>
          <p:cNvSpPr>
            <a:spLocks noGrp="1"/>
          </p:cNvSpPr>
          <p:nvPr>
            <p:ph idx="1"/>
          </p:nvPr>
        </p:nvSpPr>
        <p:spPr bwMode="auto">
          <a:xfrm>
            <a:off x="457200" y="1916113"/>
            <a:ext cx="8229600" cy="4210050"/>
          </a:xfrm>
          <a:noFill/>
          <a:ln>
            <a:miter lim="800000"/>
            <a:headEnd/>
            <a:tailEnd/>
          </a:ln>
        </p:spPr>
        <p:txBody>
          <a:bodyPr vert="horz" wrap="square" lIns="91440" tIns="45720" rIns="91440" bIns="45720" numCol="1" anchor="t" anchorCtr="0" compatLnSpc="1">
            <a:prstTxWarp prst="textNoShape">
              <a:avLst/>
            </a:prstTxWarp>
          </a:bodyPr>
          <a:lstStyle/>
          <a:p>
            <a:pPr marL="0" indent="0" algn="ctr">
              <a:buFont typeface="Arial" charset="0"/>
              <a:buNone/>
            </a:pPr>
            <a:endParaRPr lang="en-GB" dirty="0" smtClean="0">
              <a:latin typeface="Arial" charset="0"/>
              <a:cs typeface="Arial" charset="0"/>
            </a:endParaRPr>
          </a:p>
          <a:p>
            <a:pPr marL="0" indent="0" algn="ctr">
              <a:buFont typeface="Arial" charset="0"/>
              <a:buNone/>
            </a:pPr>
            <a:r>
              <a:rPr lang="en-GB" dirty="0" smtClean="0">
                <a:latin typeface="Arial" charset="0"/>
                <a:cs typeface="Arial" charset="0"/>
              </a:rPr>
              <a:t>When the companies within the UK electricity generation industry use investment appraisal they have to add a large risk margin because expected future policy can impact on profitability, this is why the UK is finding it difficult to attract capital (White et al, 2013).</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457200" y="981075"/>
            <a:ext cx="8229600" cy="935038"/>
          </a:xfrm>
          <a:noFill/>
          <a:ln>
            <a:miter lim="800000"/>
            <a:headEnd/>
            <a:tailEnd/>
          </a:ln>
        </p:spPr>
        <p:txBody>
          <a:bodyPr vert="horz" wrap="square" lIns="91440" tIns="45720" rIns="91440" bIns="45720" numCol="1" anchor="t" anchorCtr="0" compatLnSpc="1">
            <a:prstTxWarp prst="textNoShape">
              <a:avLst/>
            </a:prstTxWarp>
          </a:bodyPr>
          <a:lstStyle/>
          <a:p>
            <a:pPr algn="ctr"/>
            <a:r>
              <a:rPr lang="en-GB" smtClean="0">
                <a:latin typeface="Arial" charset="0"/>
                <a:cs typeface="Arial" charset="0"/>
              </a:rPr>
              <a:t>The future of the UK in this sector</a:t>
            </a:r>
          </a:p>
        </p:txBody>
      </p:sp>
      <p:sp>
        <p:nvSpPr>
          <p:cNvPr id="33795" name="Content Placeholder 2"/>
          <p:cNvSpPr>
            <a:spLocks noGrp="1"/>
          </p:cNvSpPr>
          <p:nvPr>
            <p:ph idx="1"/>
          </p:nvPr>
        </p:nvSpPr>
        <p:spPr bwMode="auto">
          <a:xfrm>
            <a:off x="457200" y="1844675"/>
            <a:ext cx="8229600" cy="4281488"/>
          </a:xfrm>
          <a:noFill/>
          <a:ln>
            <a:miter lim="800000"/>
            <a:headEnd/>
            <a:tailEnd/>
          </a:ln>
        </p:spPr>
        <p:txBody>
          <a:bodyPr vert="horz" wrap="square" lIns="91440" tIns="45720" rIns="91440" bIns="45720" numCol="1" anchor="t" anchorCtr="0" compatLnSpc="1">
            <a:prstTxWarp prst="textNoShape">
              <a:avLst/>
            </a:prstTxWarp>
          </a:bodyPr>
          <a:lstStyle/>
          <a:p>
            <a:r>
              <a:rPr lang="en-GB" smtClean="0">
                <a:latin typeface="Arial" charset="0"/>
                <a:cs typeface="Arial" charset="0"/>
              </a:rPr>
              <a:t>White paper (2011) accepts there is a need for change – the government have finally accepted they can’t leave this any longer to deal with – if they don’t blackouts are a significant possibility.</a:t>
            </a:r>
          </a:p>
          <a:p>
            <a:endParaRPr lang="en-GB" smtClean="0">
              <a:latin typeface="Arial" charset="0"/>
              <a:cs typeface="Arial" charset="0"/>
            </a:endParaRPr>
          </a:p>
          <a:p>
            <a:r>
              <a:rPr lang="en-GB" smtClean="0">
                <a:latin typeface="Arial" charset="0"/>
                <a:cs typeface="Arial" charset="0"/>
              </a:rPr>
              <a:t>Therefore they started the Energy Market Reform (EMR).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457200" y="981075"/>
            <a:ext cx="8229600" cy="693738"/>
          </a:xfrm>
          <a:noFill/>
          <a:ln>
            <a:miter lim="800000"/>
            <a:headEnd/>
            <a:tailEnd/>
          </a:ln>
        </p:spPr>
        <p:txBody>
          <a:bodyPr vert="horz" wrap="square" lIns="91440" tIns="45720" rIns="91440" bIns="45720" numCol="1" anchor="t" anchorCtr="0" compatLnSpc="1">
            <a:prstTxWarp prst="textNoShape">
              <a:avLst/>
            </a:prstTxWarp>
          </a:bodyPr>
          <a:lstStyle/>
          <a:p>
            <a:pPr algn="ctr"/>
            <a:r>
              <a:rPr lang="en-GB" smtClean="0">
                <a:latin typeface="Arial" charset="0"/>
                <a:cs typeface="Arial" charset="0"/>
              </a:rPr>
              <a:t>Purpose of the presentation</a:t>
            </a:r>
          </a:p>
        </p:txBody>
      </p:sp>
      <p:sp>
        <p:nvSpPr>
          <p:cNvPr id="17411" name="Content Placeholder 2"/>
          <p:cNvSpPr>
            <a:spLocks noGrp="1"/>
          </p:cNvSpPr>
          <p:nvPr>
            <p:ph idx="1"/>
          </p:nvPr>
        </p:nvSpPr>
        <p:spPr bwMode="auto">
          <a:xfrm>
            <a:off x="457200" y="1844675"/>
            <a:ext cx="8229600" cy="4281488"/>
          </a:xfrm>
          <a:noFill/>
          <a:ln>
            <a:miter lim="800000"/>
            <a:headEnd/>
            <a:tailEnd/>
          </a:ln>
        </p:spPr>
        <p:txBody>
          <a:bodyPr vert="horz" wrap="square" lIns="91440" tIns="45720" rIns="91440" bIns="45720" numCol="1" anchor="t" anchorCtr="0" compatLnSpc="1">
            <a:prstTxWarp prst="textNoShape">
              <a:avLst/>
            </a:prstTxWarp>
          </a:bodyPr>
          <a:lstStyle/>
          <a:p>
            <a:r>
              <a:rPr lang="en-GB" sz="2800" smtClean="0">
                <a:latin typeface="Arial" charset="0"/>
                <a:cs typeface="Arial" charset="0"/>
              </a:rPr>
              <a:t>To examine the impact that targeted regulation has had on the UK electricity generation industry.</a:t>
            </a:r>
          </a:p>
          <a:p>
            <a:endParaRPr lang="en-GB" sz="2800" smtClean="0">
              <a:latin typeface="Arial" charset="0"/>
              <a:cs typeface="Arial" charset="0"/>
            </a:endParaRPr>
          </a:p>
          <a:p>
            <a:r>
              <a:rPr lang="en-GB" sz="2800" smtClean="0">
                <a:latin typeface="Arial" charset="0"/>
                <a:cs typeface="Arial" charset="0"/>
              </a:rPr>
              <a:t>To consider the future of the UK market.</a:t>
            </a:r>
          </a:p>
          <a:p>
            <a:endParaRPr lang="en-GB" sz="2800" smtClean="0">
              <a:latin typeface="Arial" charset="0"/>
              <a:cs typeface="Arial" charset="0"/>
            </a:endParaRPr>
          </a:p>
          <a:p>
            <a:r>
              <a:rPr lang="en-GB" sz="2800" smtClean="0">
                <a:latin typeface="Arial" charset="0"/>
                <a:cs typeface="Arial" charset="0"/>
              </a:rPr>
              <a:t>To briefly discuss the vast differences between the UK’s problems and Canada’s current predicaments.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457200" y="1125538"/>
            <a:ext cx="8229600" cy="8636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smtClean="0">
                <a:latin typeface="Arial" charset="0"/>
                <a:cs typeface="Arial" charset="0"/>
              </a:rPr>
              <a:t>EMR – will it work?</a:t>
            </a:r>
          </a:p>
        </p:txBody>
      </p:sp>
      <p:sp>
        <p:nvSpPr>
          <p:cNvPr id="3" name="Content Placeholder 2"/>
          <p:cNvSpPr>
            <a:spLocks noGrp="1"/>
          </p:cNvSpPr>
          <p:nvPr>
            <p:ph idx="1"/>
          </p:nvPr>
        </p:nvSpPr>
        <p:spPr>
          <a:xfrm>
            <a:off x="457200" y="1916113"/>
            <a:ext cx="8229600" cy="4210050"/>
          </a:xfrm>
        </p:spPr>
        <p:txBody>
          <a:bodyPr/>
          <a:lstStyle/>
          <a:p>
            <a:pPr>
              <a:buFont typeface="Arial" panose="020B0604020202020204" pitchFamily="34" charset="0"/>
              <a:buChar char="•"/>
              <a:defRPr/>
            </a:pPr>
            <a:r>
              <a:rPr lang="en-GB" dirty="0" smtClean="0"/>
              <a:t>Aims to target both renewables and non-renewables and provide more certainty to the market.</a:t>
            </a:r>
          </a:p>
          <a:p>
            <a:pPr marL="0" indent="0">
              <a:buFont typeface="Arial" panose="020B0604020202020204" pitchFamily="34" charset="0"/>
              <a:buNone/>
              <a:defRPr/>
            </a:pPr>
            <a:endParaRPr lang="en-GB" dirty="0" smtClean="0"/>
          </a:p>
          <a:p>
            <a:pPr lvl="1">
              <a:buFont typeface="Arial" panose="020B0604020202020204" pitchFamily="34" charset="0"/>
              <a:buChar char="–"/>
              <a:defRPr/>
            </a:pPr>
            <a:r>
              <a:rPr lang="en-GB" dirty="0" err="1" smtClean="0"/>
              <a:t>CfD</a:t>
            </a:r>
            <a:r>
              <a:rPr lang="en-GB" dirty="0" smtClean="0"/>
              <a:t> Contracts for Difference</a:t>
            </a:r>
          </a:p>
          <a:p>
            <a:pPr lvl="1">
              <a:buFont typeface="Arial" panose="020B0604020202020204" pitchFamily="34" charset="0"/>
              <a:buChar char="–"/>
              <a:defRPr/>
            </a:pPr>
            <a:r>
              <a:rPr lang="en-GB" dirty="0" smtClean="0"/>
              <a:t>CPS Carbon price support </a:t>
            </a:r>
          </a:p>
          <a:p>
            <a:pPr lvl="1">
              <a:buFont typeface="Arial" panose="020B0604020202020204" pitchFamily="34" charset="0"/>
              <a:buChar char="–"/>
              <a:defRPr/>
            </a:pPr>
            <a:r>
              <a:rPr lang="en-GB" dirty="0" smtClean="0"/>
              <a:t>CM Capacity market</a:t>
            </a:r>
          </a:p>
          <a:p>
            <a:pPr lvl="1">
              <a:buFont typeface="Arial" panose="020B0604020202020204" pitchFamily="34" charset="0"/>
              <a:buChar char="–"/>
              <a:defRPr/>
            </a:pPr>
            <a:r>
              <a:rPr lang="en-GB" dirty="0" smtClean="0"/>
              <a:t>EPS Emissions performance standards</a:t>
            </a:r>
          </a:p>
          <a:p>
            <a:pPr>
              <a:buFont typeface="Arial" panose="020B0604020202020204" pitchFamily="34" charset="0"/>
              <a:buChar char="•"/>
              <a:defRPr/>
            </a:pP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457200" y="981075"/>
            <a:ext cx="8229600" cy="935038"/>
          </a:xfrm>
          <a:noFill/>
          <a:ln>
            <a:miter lim="800000"/>
            <a:headEnd/>
            <a:tailEnd/>
          </a:ln>
        </p:spPr>
        <p:txBody>
          <a:bodyPr vert="horz" wrap="square" lIns="91440" tIns="45720" rIns="91440" bIns="45720" numCol="1" anchor="t" anchorCtr="0" compatLnSpc="1">
            <a:prstTxWarp prst="textNoShape">
              <a:avLst/>
            </a:prstTxWarp>
          </a:bodyPr>
          <a:lstStyle/>
          <a:p>
            <a:pPr algn="ctr"/>
            <a:r>
              <a:rPr lang="en-GB" smtClean="0">
                <a:latin typeface="Arial" charset="0"/>
                <a:cs typeface="Arial" charset="0"/>
              </a:rPr>
              <a:t>So what is the result in the UK</a:t>
            </a:r>
          </a:p>
        </p:txBody>
      </p:sp>
      <p:sp>
        <p:nvSpPr>
          <p:cNvPr id="3" name="Content Placeholder 2"/>
          <p:cNvSpPr>
            <a:spLocks noGrp="1"/>
          </p:cNvSpPr>
          <p:nvPr>
            <p:ph idx="1"/>
          </p:nvPr>
        </p:nvSpPr>
        <p:spPr>
          <a:xfrm>
            <a:off x="457200" y="1916113"/>
            <a:ext cx="8229600" cy="4210050"/>
          </a:xfrm>
        </p:spPr>
        <p:txBody>
          <a:bodyPr/>
          <a:lstStyle/>
          <a:p>
            <a:pPr>
              <a:buFont typeface="Arial" panose="020B0604020202020204" pitchFamily="34" charset="0"/>
              <a:buChar char="•"/>
              <a:defRPr/>
            </a:pPr>
            <a:r>
              <a:rPr lang="en-GB" sz="2800" dirty="0" smtClean="0"/>
              <a:t>Positive – we are increasing the % of the portfolio relating to renewables. Although the UK public is questioning if this is an ideology we can currently afford!</a:t>
            </a:r>
          </a:p>
          <a:p>
            <a:pPr marL="0" indent="0">
              <a:buFont typeface="Arial" panose="020B0604020202020204" pitchFamily="34" charset="0"/>
              <a:buNone/>
              <a:defRPr/>
            </a:pPr>
            <a:endParaRPr lang="en-GB" sz="2800" dirty="0" smtClean="0"/>
          </a:p>
          <a:p>
            <a:pPr>
              <a:buFont typeface="Arial" panose="020B0604020202020204" pitchFamily="34" charset="0"/>
              <a:buChar char="•"/>
              <a:defRPr/>
            </a:pPr>
            <a:r>
              <a:rPr lang="en-GB" sz="2800" dirty="0" smtClean="0"/>
              <a:t>Negative – investment hiatus has created a great strain on the system – questioning security of supply for 2014-15.</a:t>
            </a:r>
          </a:p>
          <a:p>
            <a:pPr>
              <a:buFont typeface="Arial" panose="020B0604020202020204" pitchFamily="34" charset="0"/>
              <a:buChar char="•"/>
              <a:defRPr/>
            </a:pP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457200" y="836613"/>
            <a:ext cx="8229600" cy="1008062"/>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3200" smtClean="0">
                <a:latin typeface="Arial" charset="0"/>
                <a:cs typeface="Arial" charset="0"/>
              </a:rPr>
              <a:t>So what is happening in Canada – is it the same experience?</a:t>
            </a:r>
          </a:p>
        </p:txBody>
      </p:sp>
      <p:sp>
        <p:nvSpPr>
          <p:cNvPr id="36867" name="Content Placeholder 2"/>
          <p:cNvSpPr>
            <a:spLocks noGrp="1"/>
          </p:cNvSpPr>
          <p:nvPr>
            <p:ph idx="1"/>
          </p:nvPr>
        </p:nvSpPr>
        <p:spPr bwMode="auto">
          <a:xfrm>
            <a:off x="465138" y="1989138"/>
            <a:ext cx="8229600" cy="3527425"/>
          </a:xfrm>
          <a:noFill/>
          <a:ln>
            <a:miter lim="800000"/>
            <a:headEnd/>
            <a:tailEnd/>
          </a:ln>
        </p:spPr>
        <p:txBody>
          <a:bodyPr vert="horz" wrap="square" lIns="91440" tIns="45720" rIns="91440" bIns="45720" numCol="1" anchor="t" anchorCtr="0" compatLnSpc="1">
            <a:prstTxWarp prst="textNoShape">
              <a:avLst/>
            </a:prstTxWarp>
          </a:bodyPr>
          <a:lstStyle/>
          <a:p>
            <a:pPr marL="0" indent="0">
              <a:buFont typeface="Arial" charset="0"/>
              <a:buNone/>
            </a:pPr>
            <a:endParaRPr lang="en-GB" smtClean="0">
              <a:latin typeface="Arial" charset="0"/>
              <a:cs typeface="Arial" charset="0"/>
            </a:endParaRPr>
          </a:p>
          <a:p>
            <a:pPr marL="0" indent="0">
              <a:buFont typeface="Arial" charset="0"/>
              <a:buNone/>
            </a:pPr>
            <a:endParaRPr lang="en-GB" smtClean="0">
              <a:latin typeface="Arial" charset="0"/>
              <a:cs typeface="Arial" charset="0"/>
            </a:endParaRPr>
          </a:p>
          <a:p>
            <a:pPr lvl="1"/>
            <a:endParaRPr lang="en-GB" smtClean="0">
              <a:latin typeface="Arial" charset="0"/>
              <a:cs typeface="Arial" charset="0"/>
            </a:endParaRPr>
          </a:p>
        </p:txBody>
      </p:sp>
      <p:graphicFrame>
        <p:nvGraphicFramePr>
          <p:cNvPr id="4" name="Table 3"/>
          <p:cNvGraphicFramePr>
            <a:graphicFrameLocks noGrp="1"/>
          </p:cNvGraphicFramePr>
          <p:nvPr/>
        </p:nvGraphicFramePr>
        <p:xfrm>
          <a:off x="457200" y="2205038"/>
          <a:ext cx="8507413" cy="3846062"/>
        </p:xfrm>
        <a:graphic>
          <a:graphicData uri="http://schemas.openxmlformats.org/drawingml/2006/table">
            <a:tbl>
              <a:tblPr firstRow="1" bandRow="1">
                <a:tableStyleId>{5C22544A-7EE6-4342-B048-85BDC9FD1C3A}</a:tableStyleId>
              </a:tblPr>
              <a:tblGrid>
                <a:gridCol w="4042851"/>
                <a:gridCol w="4464562"/>
              </a:tblGrid>
              <a:tr h="410525">
                <a:tc>
                  <a:txBody>
                    <a:bodyPr/>
                    <a:lstStyle/>
                    <a:p>
                      <a:r>
                        <a:rPr lang="en-GB" sz="1800" dirty="0" smtClean="0"/>
                        <a:t>Canada</a:t>
                      </a:r>
                      <a:endParaRPr lang="en-GB" sz="1800" dirty="0"/>
                    </a:p>
                  </a:txBody>
                  <a:tcPr marL="91441" marR="91441" marT="45726" marB="45726"/>
                </a:tc>
                <a:tc>
                  <a:txBody>
                    <a:bodyPr/>
                    <a:lstStyle/>
                    <a:p>
                      <a:r>
                        <a:rPr lang="en-GB" sz="1800" dirty="0" smtClean="0"/>
                        <a:t>UK</a:t>
                      </a:r>
                      <a:endParaRPr lang="en-GB" sz="1800" dirty="0"/>
                    </a:p>
                  </a:txBody>
                  <a:tcPr marL="91441" marR="91441" marT="45726" marB="45726"/>
                </a:tc>
              </a:tr>
              <a:tr h="803319">
                <a:tc>
                  <a:txBody>
                    <a:bodyPr/>
                    <a:lstStyle/>
                    <a:p>
                      <a:r>
                        <a:rPr lang="en-GB" sz="1800" dirty="0" smtClean="0"/>
                        <a:t>Country</a:t>
                      </a:r>
                      <a:r>
                        <a:rPr lang="en-GB" sz="1800" baseline="0" dirty="0" smtClean="0"/>
                        <a:t> has an abundant and diverse set of resources</a:t>
                      </a:r>
                      <a:endParaRPr lang="en-GB" sz="1800" dirty="0"/>
                    </a:p>
                  </a:txBody>
                  <a:tcPr marL="91441" marR="91441" marT="45726" marB="45726"/>
                </a:tc>
                <a:tc>
                  <a:txBody>
                    <a:bodyPr/>
                    <a:lstStyle/>
                    <a:p>
                      <a:r>
                        <a:rPr lang="en-GB" sz="1800" dirty="0" smtClean="0"/>
                        <a:t>Relies heavily on importing resources –especially now with increased carbon targets</a:t>
                      </a:r>
                      <a:endParaRPr lang="en-GB" sz="1800" dirty="0"/>
                    </a:p>
                  </a:txBody>
                  <a:tcPr marL="91441" marR="91441" marT="45726" marB="45726"/>
                </a:tc>
              </a:tr>
              <a:tr h="640167">
                <a:tc>
                  <a:txBody>
                    <a:bodyPr/>
                    <a:lstStyle/>
                    <a:p>
                      <a:r>
                        <a:rPr lang="en-GB" sz="1800" dirty="0" smtClean="0"/>
                        <a:t>Federal and provincial governments overseeing regulation</a:t>
                      </a:r>
                      <a:endParaRPr lang="en-GB" sz="1800" dirty="0"/>
                    </a:p>
                  </a:txBody>
                  <a:tcPr marL="91441" marR="91441" marT="45726" marB="45726"/>
                </a:tc>
                <a:tc>
                  <a:txBody>
                    <a:bodyPr/>
                    <a:lstStyle/>
                    <a:p>
                      <a:r>
                        <a:rPr lang="en-GB" sz="1800" dirty="0" smtClean="0"/>
                        <a:t>National and super</a:t>
                      </a:r>
                      <a:r>
                        <a:rPr lang="en-GB" sz="1800" baseline="0" dirty="0" smtClean="0"/>
                        <a:t> national governments overseeing regulation</a:t>
                      </a:r>
                      <a:endParaRPr lang="en-GB" sz="1800" dirty="0"/>
                    </a:p>
                  </a:txBody>
                  <a:tcPr marL="91441" marR="91441" marT="45726" marB="45726"/>
                </a:tc>
              </a:tr>
              <a:tr h="803319">
                <a:tc>
                  <a:txBody>
                    <a:bodyPr/>
                    <a:lstStyle/>
                    <a:p>
                      <a:r>
                        <a:rPr lang="en-GB" sz="1800" smtClean="0"/>
                        <a:t>One</a:t>
                      </a:r>
                      <a:r>
                        <a:rPr lang="en-GB" sz="1800" baseline="0" smtClean="0"/>
                        <a:t> of  </a:t>
                      </a:r>
                      <a:r>
                        <a:rPr lang="en-GB" sz="1800" baseline="0" dirty="0" smtClean="0"/>
                        <a:t>the largest energy exporters –issues e.g. Fracking in the USA.</a:t>
                      </a:r>
                      <a:endParaRPr lang="en-GB" sz="1800" dirty="0"/>
                    </a:p>
                  </a:txBody>
                  <a:tcPr marL="91441" marR="91441" marT="45726" marB="45726"/>
                </a:tc>
                <a:tc>
                  <a:txBody>
                    <a:bodyPr/>
                    <a:lstStyle/>
                    <a:p>
                      <a:r>
                        <a:rPr lang="en-GB" sz="1800" dirty="0" smtClean="0"/>
                        <a:t>Leading off shore wind market in Europe.</a:t>
                      </a:r>
                      <a:endParaRPr lang="en-GB" sz="1800" dirty="0"/>
                    </a:p>
                  </a:txBody>
                  <a:tcPr marL="91441" marR="91441" marT="45726" marB="45726"/>
                </a:tc>
              </a:tr>
              <a:tr h="6401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t>2</a:t>
                      </a:r>
                      <a:r>
                        <a:rPr lang="en-GB" sz="1800" baseline="30000" dirty="0" smtClean="0"/>
                        <a:t>nd</a:t>
                      </a:r>
                      <a:r>
                        <a:rPr lang="en-GB" sz="1800" dirty="0" smtClean="0"/>
                        <a:t> Largest reserves  of crude oil</a:t>
                      </a:r>
                      <a:r>
                        <a:rPr lang="en-GB" sz="1800" baseline="0" dirty="0" smtClean="0"/>
                        <a:t> (mainly in Alberta), issues of expansion of pipelines e.g. Keystone XL</a:t>
                      </a:r>
                      <a:endParaRPr lang="en-GB" sz="1800" dirty="0" smtClean="0"/>
                    </a:p>
                    <a:p>
                      <a:endParaRPr lang="en-GB" sz="1800" dirty="0"/>
                    </a:p>
                  </a:txBody>
                  <a:tcPr marL="91441" marR="91441" marT="45726" marB="45726"/>
                </a:tc>
                <a:tc>
                  <a:txBody>
                    <a:bodyPr/>
                    <a:lstStyle/>
                    <a:p>
                      <a:endParaRPr lang="en-GB" sz="1800" dirty="0"/>
                    </a:p>
                  </a:txBody>
                  <a:tcPr marL="91441" marR="91441" marT="45726" marB="45726"/>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457200" y="981075"/>
            <a:ext cx="8229600" cy="1457325"/>
          </a:xfrm>
          <a:noFill/>
          <a:ln>
            <a:miter lim="800000"/>
            <a:headEnd/>
            <a:tailEnd/>
          </a:ln>
        </p:spPr>
        <p:txBody>
          <a:bodyPr vert="horz" wrap="square" lIns="91440" tIns="45720" rIns="91440" bIns="45720" numCol="1" anchor="t" anchorCtr="0" compatLnSpc="1">
            <a:prstTxWarp prst="textNoShape">
              <a:avLst/>
            </a:prstTxWarp>
          </a:bodyPr>
          <a:lstStyle/>
          <a:p>
            <a:r>
              <a:rPr lang="en-GB" smtClean="0">
                <a:latin typeface="Arial" charset="0"/>
                <a:cs typeface="Arial" charset="0"/>
              </a:rPr>
              <a:t>So what is happening in Canada – is it the same experience?</a:t>
            </a:r>
          </a:p>
        </p:txBody>
      </p:sp>
      <p:graphicFrame>
        <p:nvGraphicFramePr>
          <p:cNvPr id="4" name="Content Placeholder 3"/>
          <p:cNvGraphicFramePr>
            <a:graphicFrameLocks noGrp="1"/>
          </p:cNvGraphicFramePr>
          <p:nvPr>
            <p:ph idx="1"/>
          </p:nvPr>
        </p:nvGraphicFramePr>
        <p:xfrm>
          <a:off x="457200" y="2852738"/>
          <a:ext cx="8229600" cy="22961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GB" dirty="0" smtClean="0"/>
                        <a:t>Canada</a:t>
                      </a:r>
                      <a:endParaRPr lang="en-GB" dirty="0"/>
                    </a:p>
                  </a:txBody>
                  <a:tcPr/>
                </a:tc>
                <a:tc>
                  <a:txBody>
                    <a:bodyPr/>
                    <a:lstStyle/>
                    <a:p>
                      <a:r>
                        <a:rPr lang="en-GB" dirty="0" smtClean="0"/>
                        <a:t>UK</a:t>
                      </a:r>
                      <a:endParaRPr lang="en-GB" dirty="0"/>
                    </a:p>
                  </a:txBody>
                  <a:tcPr/>
                </a:tc>
              </a:tr>
              <a:tr h="370840">
                <a:tc>
                  <a:txBody>
                    <a:bodyPr/>
                    <a:lstStyle/>
                    <a:p>
                      <a:r>
                        <a:rPr lang="en-GB" dirty="0" smtClean="0"/>
                        <a:t>Net exporter</a:t>
                      </a:r>
                      <a:endParaRPr lang="en-GB" dirty="0"/>
                    </a:p>
                  </a:txBody>
                  <a:tcPr/>
                </a:tc>
                <a:tc>
                  <a:txBody>
                    <a:bodyPr/>
                    <a:lstStyle/>
                    <a:p>
                      <a:r>
                        <a:rPr lang="en-GB" dirty="0" smtClean="0"/>
                        <a:t>Net importer</a:t>
                      </a:r>
                      <a:endParaRPr lang="en-GB" dirty="0"/>
                    </a:p>
                  </a:txBody>
                  <a:tcPr/>
                </a:tc>
              </a:tr>
              <a:tr h="370840">
                <a:tc>
                  <a:txBody>
                    <a:bodyPr/>
                    <a:lstStyle/>
                    <a:p>
                      <a:r>
                        <a:rPr lang="en-GB" dirty="0" smtClean="0"/>
                        <a:t>GDP contribution from the energy sector 6.8% (www.energy.ca)</a:t>
                      </a:r>
                      <a:endParaRPr lang="en-GB" dirty="0"/>
                    </a:p>
                  </a:txBody>
                  <a:tcPr/>
                </a:tc>
                <a:tc>
                  <a:txBody>
                    <a:bodyPr/>
                    <a:lstStyle/>
                    <a:p>
                      <a:r>
                        <a:rPr lang="en-GB" dirty="0" smtClean="0"/>
                        <a:t>GDP contribution from the energy sector 3.5% (DECC, 2013)</a:t>
                      </a:r>
                      <a:endParaRPr lang="en-GB"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16% total investment to the economy (www.energy.ca)</a:t>
                      </a:r>
                    </a:p>
                    <a:p>
                      <a:endParaRPr lang="en-GB" dirty="0"/>
                    </a:p>
                  </a:txBody>
                  <a:tcPr/>
                </a:tc>
                <a:tc>
                  <a:txBody>
                    <a:bodyPr/>
                    <a:lstStyle/>
                    <a:p>
                      <a:r>
                        <a:rPr lang="en-GB" dirty="0" smtClean="0"/>
                        <a:t>10.1% total investment to the economy</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(DECC, 2013)</a:t>
                      </a:r>
                    </a:p>
                    <a:p>
                      <a:endParaRPr lang="en-GB"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mtClean="0">
                <a:latin typeface="Arial" charset="0"/>
                <a:cs typeface="Arial" charset="0"/>
              </a:rPr>
              <a:t>Conclusion</a:t>
            </a:r>
          </a:p>
        </p:txBody>
      </p:sp>
      <p:sp>
        <p:nvSpPr>
          <p:cNvPr id="38915"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z="2800" smtClean="0">
                <a:latin typeface="Arial" charset="0"/>
                <a:cs typeface="Arial" charset="0"/>
              </a:rPr>
              <a:t>The UK has signed up for high targets to reduce emissions.  Providing financial incentives for renewables but leaving the investment for the remaining market to be market led (but with no supporting policy on the future of the market). Theory and practice not considered…..politics V real options.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457200" y="1052513"/>
            <a:ext cx="8229600" cy="792162"/>
          </a:xfrm>
          <a:noFill/>
          <a:ln>
            <a:miter lim="800000"/>
            <a:headEnd/>
            <a:tailEnd/>
          </a:ln>
        </p:spPr>
        <p:txBody>
          <a:bodyPr vert="horz" wrap="square" lIns="91440" tIns="45720" rIns="91440" bIns="45720" numCol="1" anchor="t" anchorCtr="0" compatLnSpc="1">
            <a:prstTxWarp prst="textNoShape">
              <a:avLst/>
            </a:prstTxWarp>
          </a:bodyPr>
          <a:lstStyle/>
          <a:p>
            <a:pPr algn="ctr"/>
            <a:r>
              <a:rPr lang="en-GB" smtClean="0">
                <a:latin typeface="Arial" charset="0"/>
                <a:cs typeface="Arial" charset="0"/>
              </a:rPr>
              <a:t>Bibliography</a:t>
            </a:r>
          </a:p>
        </p:txBody>
      </p:sp>
      <p:sp>
        <p:nvSpPr>
          <p:cNvPr id="3" name="Content Placeholder 2"/>
          <p:cNvSpPr>
            <a:spLocks noGrp="1"/>
          </p:cNvSpPr>
          <p:nvPr>
            <p:ph idx="1"/>
          </p:nvPr>
        </p:nvSpPr>
        <p:spPr>
          <a:xfrm>
            <a:off x="457200" y="1844675"/>
            <a:ext cx="8229600" cy="4281488"/>
          </a:xfrm>
        </p:spPr>
        <p:txBody>
          <a:bodyPr/>
          <a:lstStyle/>
          <a:p>
            <a:pPr marL="0" indent="0">
              <a:buFont typeface="Arial" panose="020B0604020202020204" pitchFamily="34" charset="0"/>
              <a:buNone/>
              <a:defRPr/>
            </a:pPr>
            <a:r>
              <a:rPr lang="en-GB" dirty="0" smtClean="0"/>
              <a:t>As per chapter provided and:</a:t>
            </a:r>
          </a:p>
          <a:p>
            <a:pPr>
              <a:buFont typeface="Arial" panose="020B0604020202020204" pitchFamily="34" charset="0"/>
              <a:buChar char="•"/>
              <a:defRPr/>
            </a:pPr>
            <a:endParaRPr lang="en-GB" sz="1800" dirty="0" smtClean="0"/>
          </a:p>
          <a:p>
            <a:pPr>
              <a:buFont typeface="Arial" panose="020B0604020202020204" pitchFamily="34" charset="0"/>
              <a:buChar char="•"/>
              <a:defRPr/>
            </a:pPr>
            <a:r>
              <a:rPr lang="en-GB" sz="1100" dirty="0" smtClean="0"/>
              <a:t>CAPP </a:t>
            </a:r>
            <a:r>
              <a:rPr lang="en-GB" sz="1100" dirty="0"/>
              <a:t>(2014) Commentary. </a:t>
            </a:r>
            <a:r>
              <a:rPr lang="en-GB" sz="1100" dirty="0">
                <a:hlinkClick r:id="rId3"/>
              </a:rPr>
              <a:t>www.capp.ca</a:t>
            </a:r>
            <a:r>
              <a:rPr lang="en-GB" sz="1100" dirty="0"/>
              <a:t> accessed 1</a:t>
            </a:r>
            <a:r>
              <a:rPr lang="en-GB" sz="1100" baseline="30000" dirty="0"/>
              <a:t>st</a:t>
            </a:r>
            <a:r>
              <a:rPr lang="en-GB" sz="1100" dirty="0"/>
              <a:t> March </a:t>
            </a:r>
            <a:r>
              <a:rPr lang="en-GB" sz="1100" dirty="0" smtClean="0"/>
              <a:t>2014</a:t>
            </a:r>
          </a:p>
          <a:p>
            <a:pPr>
              <a:buFont typeface="Arial" panose="020B0604020202020204" pitchFamily="34" charset="0"/>
              <a:buChar char="•"/>
              <a:defRPr/>
            </a:pPr>
            <a:endParaRPr lang="en-GB" sz="1100" dirty="0"/>
          </a:p>
          <a:p>
            <a:pPr>
              <a:buFont typeface="Arial" panose="020B0604020202020204" pitchFamily="34" charset="0"/>
              <a:buChar char="•"/>
              <a:defRPr/>
            </a:pPr>
            <a:r>
              <a:rPr lang="en-GB" sz="1100" dirty="0" smtClean="0"/>
              <a:t>DOS (2014_ New Keystone XL Pipeline Application. </a:t>
            </a:r>
            <a:r>
              <a:rPr lang="en-GB" sz="1100" dirty="0" smtClean="0">
                <a:hlinkClick r:id="rId4"/>
              </a:rPr>
              <a:t>www.keystonepipeline-xl.state.gov</a:t>
            </a:r>
            <a:r>
              <a:rPr lang="en-GB" sz="1100" dirty="0" smtClean="0"/>
              <a:t> accessed </a:t>
            </a:r>
            <a:r>
              <a:rPr lang="en-GB" sz="1100" dirty="0"/>
              <a:t>1</a:t>
            </a:r>
            <a:r>
              <a:rPr lang="en-GB" sz="1100" baseline="30000" dirty="0"/>
              <a:t>st</a:t>
            </a:r>
            <a:r>
              <a:rPr lang="en-GB" sz="1100" dirty="0"/>
              <a:t> March </a:t>
            </a:r>
            <a:r>
              <a:rPr lang="en-GB" sz="1100" dirty="0" smtClean="0"/>
              <a:t>2014</a:t>
            </a:r>
          </a:p>
          <a:p>
            <a:pPr>
              <a:buFont typeface="Arial" panose="020B0604020202020204" pitchFamily="34" charset="0"/>
              <a:buChar char="•"/>
              <a:defRPr/>
            </a:pPr>
            <a:endParaRPr lang="en-GB" sz="1100" dirty="0"/>
          </a:p>
          <a:p>
            <a:pPr>
              <a:buFont typeface="Arial" panose="020B0604020202020204" pitchFamily="34" charset="0"/>
              <a:buChar char="•"/>
              <a:defRPr/>
            </a:pPr>
            <a:r>
              <a:rPr lang="en-GB" sz="1100" dirty="0"/>
              <a:t>Dukes (2013) </a:t>
            </a:r>
            <a:r>
              <a:rPr lang="en-GB" sz="1100" dirty="0" smtClean="0"/>
              <a:t>Digest of United Kingdoms energy Statistics 2013. </a:t>
            </a:r>
            <a:r>
              <a:rPr lang="en-GB" sz="1100" dirty="0" smtClean="0">
                <a:hlinkClick r:id="rId5"/>
              </a:rPr>
              <a:t>https</a:t>
            </a:r>
            <a:r>
              <a:rPr lang="en-GB" sz="1100" dirty="0">
                <a:hlinkClick r:id="rId5"/>
              </a:rPr>
              <a:t>://</a:t>
            </a:r>
            <a:r>
              <a:rPr lang="en-GB" sz="1100" dirty="0" smtClean="0">
                <a:hlinkClick r:id="rId5"/>
              </a:rPr>
              <a:t>www.gov.uk/government/publications/digest-of-united-kingdom-energy-statistics-dukes-2013-printed-version-excluding-cover-pages</a:t>
            </a:r>
            <a:r>
              <a:rPr lang="en-GB" sz="1100" dirty="0"/>
              <a:t> </a:t>
            </a:r>
            <a:r>
              <a:rPr lang="en-GB" sz="1100" dirty="0" smtClean="0"/>
              <a:t>accessed 10th March 2014</a:t>
            </a:r>
          </a:p>
          <a:p>
            <a:pPr>
              <a:buFont typeface="Arial" panose="020B0604020202020204" pitchFamily="34" charset="0"/>
              <a:buChar char="•"/>
              <a:defRPr/>
            </a:pPr>
            <a:endParaRPr lang="en-GB" sz="1100" dirty="0"/>
          </a:p>
          <a:p>
            <a:pPr>
              <a:buFont typeface="Arial" panose="020B0604020202020204" pitchFamily="34" charset="0"/>
              <a:buChar char="•"/>
              <a:defRPr/>
            </a:pPr>
            <a:r>
              <a:rPr lang="en-GB" sz="1100" dirty="0" err="1" smtClean="0"/>
              <a:t>Ofgem</a:t>
            </a:r>
            <a:r>
              <a:rPr lang="en-GB" sz="1100" dirty="0"/>
              <a:t> </a:t>
            </a:r>
            <a:r>
              <a:rPr lang="en-GB" sz="1100" dirty="0" smtClean="0"/>
              <a:t>(2013) Electricity capacity assessment report 2013</a:t>
            </a:r>
            <a:r>
              <a:rPr lang="en-GB" sz="1100" dirty="0"/>
              <a:t>. </a:t>
            </a:r>
            <a:r>
              <a:rPr lang="en-GB" sz="1100" dirty="0">
                <a:hlinkClick r:id="rId6"/>
              </a:rPr>
              <a:t>https://</a:t>
            </a:r>
            <a:r>
              <a:rPr lang="en-GB" sz="1100" dirty="0" smtClean="0">
                <a:hlinkClick r:id="rId6"/>
              </a:rPr>
              <a:t>www.ofgem.gov.uk/publications-and-updates/electricity-capacity-assessment-report-2013</a:t>
            </a:r>
            <a:r>
              <a:rPr lang="en-GB" sz="1100" dirty="0" smtClean="0"/>
              <a:t> accessed 10th March 2014</a:t>
            </a:r>
          </a:p>
          <a:p>
            <a:pPr>
              <a:buFont typeface="Arial" panose="020B0604020202020204" pitchFamily="34" charset="0"/>
              <a:buChar char="•"/>
              <a:defRPr/>
            </a:pPr>
            <a:endParaRPr lang="en-GB" sz="1100" dirty="0" smtClean="0"/>
          </a:p>
          <a:p>
            <a:pPr>
              <a:buFont typeface="Arial" panose="020B0604020202020204" pitchFamily="34" charset="0"/>
              <a:buChar char="•"/>
              <a:defRPr/>
            </a:pPr>
            <a:r>
              <a:rPr lang="en-GB" sz="1100" dirty="0" smtClean="0"/>
              <a:t>Ernst &amp; Young (2013) Powering the UK. Energy </a:t>
            </a:r>
            <a:r>
              <a:rPr lang="en-GB" sz="1100" dirty="0" err="1" smtClean="0"/>
              <a:t>Uk</a:t>
            </a:r>
            <a:r>
              <a:rPr lang="en-GB" sz="1100" dirty="0" smtClean="0"/>
              <a:t>. </a:t>
            </a:r>
            <a:r>
              <a:rPr lang="en-GB" sz="1100" dirty="0" smtClean="0">
                <a:hlinkClick r:id="rId7"/>
              </a:rPr>
              <a:t>www.energy-uk.org/energy-industry/powering-the-UK.html</a:t>
            </a:r>
            <a:r>
              <a:rPr lang="en-GB" sz="1100" dirty="0" smtClean="0"/>
              <a:t> accessed 2nd March 2014</a:t>
            </a:r>
          </a:p>
          <a:p>
            <a:pPr>
              <a:buFont typeface="Arial" panose="020B0604020202020204" pitchFamily="34" charset="0"/>
              <a:buChar char="•"/>
              <a:defRPr/>
            </a:pPr>
            <a:endParaRPr lang="en-GB" sz="1100" dirty="0" smtClean="0"/>
          </a:p>
          <a:p>
            <a:pPr>
              <a:buFont typeface="Arial" panose="020B0604020202020204" pitchFamily="34" charset="0"/>
              <a:buChar char="•"/>
              <a:defRPr/>
            </a:pPr>
            <a:r>
              <a:rPr lang="en-GB" sz="1100" dirty="0" err="1" smtClean="0"/>
              <a:t>Fertal</a:t>
            </a:r>
            <a:r>
              <a:rPr lang="en-GB" sz="1100" dirty="0" smtClean="0"/>
              <a:t>, C., </a:t>
            </a:r>
            <a:r>
              <a:rPr lang="en-GB" sz="1100" dirty="0" err="1" smtClean="0"/>
              <a:t>Bahn</a:t>
            </a:r>
            <a:r>
              <a:rPr lang="en-GB" sz="1100" dirty="0" smtClean="0"/>
              <a:t>, O., </a:t>
            </a:r>
            <a:r>
              <a:rPr lang="en-GB" sz="1100" dirty="0" err="1" smtClean="0"/>
              <a:t>Vaillancourt</a:t>
            </a:r>
            <a:r>
              <a:rPr lang="en-GB" sz="1100" dirty="0" smtClean="0"/>
              <a:t>, K. </a:t>
            </a:r>
            <a:r>
              <a:rPr lang="en-GB" sz="1100" dirty="0" err="1" smtClean="0"/>
              <a:t>Waaub</a:t>
            </a:r>
            <a:r>
              <a:rPr lang="en-GB" sz="1100" dirty="0" smtClean="0"/>
              <a:t>, J. (2013) Canadian energy and climate polices: A SWOT analysis in search of </a:t>
            </a:r>
            <a:r>
              <a:rPr lang="en-GB" sz="1100" dirty="0" err="1" smtClean="0"/>
              <a:t>fedral</a:t>
            </a:r>
            <a:r>
              <a:rPr lang="en-GB" sz="1100" dirty="0"/>
              <a:t> </a:t>
            </a:r>
            <a:r>
              <a:rPr lang="en-GB" sz="1100" dirty="0" smtClean="0"/>
              <a:t>/ provincial coherence. </a:t>
            </a:r>
            <a:r>
              <a:rPr lang="en-GB" sz="1100" i="1" dirty="0" smtClean="0"/>
              <a:t>Energy Policy</a:t>
            </a:r>
            <a:r>
              <a:rPr lang="en-GB" sz="1100" dirty="0" smtClean="0"/>
              <a:t>. 63, pp 1139-1150</a:t>
            </a:r>
          </a:p>
          <a:p>
            <a:pPr>
              <a:buFont typeface="Arial" panose="020B0604020202020204" pitchFamily="34" charset="0"/>
              <a:buChar char="•"/>
              <a:defRPr/>
            </a:pPr>
            <a:endParaRPr lang="en-GB" sz="1100" dirty="0" smtClean="0"/>
          </a:p>
          <a:p>
            <a:pPr>
              <a:buFont typeface="Arial" panose="020B0604020202020204" pitchFamily="34" charset="0"/>
              <a:buChar char="•"/>
              <a:defRPr/>
            </a:pPr>
            <a:r>
              <a:rPr lang="en-GB" sz="1100" dirty="0" smtClean="0"/>
              <a:t>Murray, A. Interview. Director of Olefins Business Development at NOVA chemicals – Canada.</a:t>
            </a:r>
          </a:p>
          <a:p>
            <a:pPr>
              <a:buFont typeface="Arial" panose="020B0604020202020204" pitchFamily="34" charset="0"/>
              <a:buChar char="•"/>
              <a:defRPr/>
            </a:pPr>
            <a:endParaRPr lang="en-GB" dirty="0" smtClean="0"/>
          </a:p>
          <a:p>
            <a:pPr>
              <a:buFont typeface="Arial" panose="020B0604020202020204" pitchFamily="34" charset="0"/>
              <a:buChar char="•"/>
              <a:defRPr/>
            </a:pPr>
            <a:endParaRPr lang="en-GB" dirty="0" smtClean="0"/>
          </a:p>
          <a:p>
            <a:pPr>
              <a:buFont typeface="Arial" panose="020B0604020202020204" pitchFamily="34" charset="0"/>
              <a:buChar char="•"/>
              <a:defRPr/>
            </a:pP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descr="business_d41273.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457200" y="981075"/>
            <a:ext cx="8229600" cy="1152525"/>
          </a:xfrm>
          <a:noFill/>
          <a:ln>
            <a:miter lim="800000"/>
            <a:headEnd/>
            <a:tailEnd/>
          </a:ln>
        </p:spPr>
        <p:txBody>
          <a:bodyPr vert="horz" wrap="square" lIns="91440" tIns="45720" rIns="91440" bIns="45720" numCol="1" anchor="t" anchorCtr="0" compatLnSpc="1">
            <a:prstTxWarp prst="textNoShape">
              <a:avLst/>
            </a:prstTxWarp>
          </a:bodyPr>
          <a:lstStyle/>
          <a:p>
            <a:pPr algn="ctr"/>
            <a:r>
              <a:rPr lang="en-GB" smtClean="0">
                <a:latin typeface="Arial" charset="0"/>
                <a:cs typeface="Arial" charset="0"/>
              </a:rPr>
              <a:t>Background to UK electricity generation industry</a:t>
            </a:r>
          </a:p>
        </p:txBody>
      </p:sp>
      <p:sp>
        <p:nvSpPr>
          <p:cNvPr id="18435" name="Content Placeholder 2"/>
          <p:cNvSpPr>
            <a:spLocks noGrp="1"/>
          </p:cNvSpPr>
          <p:nvPr>
            <p:ph idx="1"/>
          </p:nvPr>
        </p:nvSpPr>
        <p:spPr bwMode="auto">
          <a:xfrm>
            <a:off x="457200" y="2276475"/>
            <a:ext cx="8229600" cy="3849688"/>
          </a:xfrm>
          <a:noFill/>
          <a:ln>
            <a:miter lim="800000"/>
            <a:headEnd/>
            <a:tailEnd/>
          </a:ln>
        </p:spPr>
        <p:txBody>
          <a:bodyPr vert="horz" wrap="square" lIns="91440" tIns="45720" rIns="91440" bIns="45720" numCol="1" anchor="t" anchorCtr="0" compatLnSpc="1">
            <a:prstTxWarp prst="textNoShape">
              <a:avLst/>
            </a:prstTxWarp>
          </a:bodyPr>
          <a:lstStyle/>
          <a:p>
            <a:r>
              <a:rPr lang="en-GB" sz="2400" smtClean="0">
                <a:latin typeface="Arial" charset="0"/>
                <a:cs typeface="Arial" charset="0"/>
              </a:rPr>
              <a:t>1990 – privatisation, the aim was to stand back and let the market drive investment.</a:t>
            </a:r>
          </a:p>
          <a:p>
            <a:endParaRPr lang="en-GB" sz="2400" smtClean="0">
              <a:latin typeface="Arial" charset="0"/>
              <a:cs typeface="Arial" charset="0"/>
            </a:endParaRPr>
          </a:p>
          <a:p>
            <a:r>
              <a:rPr lang="en-GB" sz="2400" smtClean="0">
                <a:latin typeface="Arial" charset="0"/>
                <a:cs typeface="Arial" charset="0"/>
              </a:rPr>
              <a:t>2001 – Introduction of NETA (New Electricity Trading Arrangements), electricity was now traded as any other commodity.</a:t>
            </a:r>
          </a:p>
          <a:p>
            <a:endParaRPr lang="en-GB" sz="2400" smtClean="0">
              <a:latin typeface="Arial" charset="0"/>
              <a:cs typeface="Arial" charset="0"/>
            </a:endParaRPr>
          </a:p>
          <a:p>
            <a:r>
              <a:rPr lang="en-GB" sz="2400" smtClean="0">
                <a:latin typeface="Arial" charset="0"/>
                <a:cs typeface="Arial" charset="0"/>
              </a:rPr>
              <a:t>From 2001 there have been a significant number of environmental regulations introduced</a:t>
            </a:r>
          </a:p>
          <a:p>
            <a:endParaRPr lang="en-GB" smtClean="0">
              <a:latin typeface="Arial" charset="0"/>
              <a:cs typeface="Arial" charset="0"/>
            </a:endParaRPr>
          </a:p>
          <a:p>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457200" y="908050"/>
            <a:ext cx="8229600" cy="649288"/>
          </a:xfrm>
          <a:noFill/>
          <a:ln>
            <a:miter lim="800000"/>
            <a:headEnd/>
            <a:tailEnd/>
          </a:ln>
        </p:spPr>
        <p:txBody>
          <a:bodyPr vert="horz" wrap="square" lIns="91440" tIns="45720" rIns="91440" bIns="45720" numCol="1" anchor="t" anchorCtr="0" compatLnSpc="1">
            <a:prstTxWarp prst="textNoShape">
              <a:avLst/>
            </a:prstTxWarp>
          </a:bodyPr>
          <a:lstStyle/>
          <a:p>
            <a:r>
              <a:rPr lang="en-GB" smtClean="0">
                <a:latin typeface="Arial" charset="0"/>
                <a:cs typeface="Arial" charset="0"/>
              </a:rPr>
              <a:t>Environmental regulation since 2001</a:t>
            </a:r>
          </a:p>
        </p:txBody>
      </p:sp>
      <p:graphicFrame>
        <p:nvGraphicFramePr>
          <p:cNvPr id="7" name="Content Placeholder 6"/>
          <p:cNvGraphicFramePr>
            <a:graphicFrameLocks noGrp="1"/>
          </p:cNvGraphicFramePr>
          <p:nvPr>
            <p:ph idx="1"/>
          </p:nvPr>
        </p:nvGraphicFramePr>
        <p:xfrm>
          <a:off x="457200" y="1916113"/>
          <a:ext cx="8229600" cy="4130675"/>
        </p:xfrm>
        <a:graphic>
          <a:graphicData uri="http://schemas.openxmlformats.org/drawingml/2006/table">
            <a:tbl>
              <a:tblPr firstRow="1" bandRow="1">
                <a:tableStyleId>{5C22544A-7EE6-4342-B048-85BDC9FD1C3A}</a:tableStyleId>
              </a:tblPr>
              <a:tblGrid>
                <a:gridCol w="2026568"/>
                <a:gridCol w="6203032"/>
              </a:tblGrid>
              <a:tr h="370897">
                <a:tc>
                  <a:txBody>
                    <a:bodyPr/>
                    <a:lstStyle/>
                    <a:p>
                      <a:r>
                        <a:rPr lang="en-GB" sz="1800" dirty="0" smtClean="0"/>
                        <a:t>Drivers</a:t>
                      </a:r>
                      <a:endParaRPr lang="en-GB" sz="1800" dirty="0"/>
                    </a:p>
                  </a:txBody>
                  <a:tcPr marT="45727" marB="45727"/>
                </a:tc>
                <a:tc>
                  <a:txBody>
                    <a:bodyPr/>
                    <a:lstStyle/>
                    <a:p>
                      <a:r>
                        <a:rPr lang="en-GB" sz="1800" dirty="0" smtClean="0"/>
                        <a:t>Regulations</a:t>
                      </a:r>
                      <a:endParaRPr lang="en-GB" sz="1800" dirty="0"/>
                    </a:p>
                  </a:txBody>
                  <a:tcPr marT="45727" marB="45727"/>
                </a:tc>
              </a:tr>
              <a:tr h="370897">
                <a:tc>
                  <a:txBody>
                    <a:bodyPr/>
                    <a:lstStyle/>
                    <a:p>
                      <a:r>
                        <a:rPr lang="en-GB" sz="1800" dirty="0" smtClean="0"/>
                        <a:t>Targets</a:t>
                      </a:r>
                      <a:endParaRPr lang="en-GB" sz="1800" dirty="0"/>
                    </a:p>
                  </a:txBody>
                  <a:tcPr marT="45727" marB="45727"/>
                </a:tc>
                <a:tc>
                  <a:txBody>
                    <a:bodyPr/>
                    <a:lstStyle/>
                    <a:p>
                      <a:r>
                        <a:rPr lang="en-GB" sz="1800" dirty="0" smtClean="0"/>
                        <a:t>Global</a:t>
                      </a:r>
                      <a:r>
                        <a:rPr lang="en-GB" sz="1800" baseline="0" dirty="0" smtClean="0"/>
                        <a:t> (Kyoto), EU (Various), UK (Climate change Act 2008)</a:t>
                      </a:r>
                      <a:endParaRPr lang="en-GB" sz="1800" dirty="0"/>
                    </a:p>
                  </a:txBody>
                  <a:tcPr marT="45727" marB="45727"/>
                </a:tc>
              </a:tr>
              <a:tr h="1188903">
                <a:tc>
                  <a:txBody>
                    <a:bodyPr/>
                    <a:lstStyle/>
                    <a:p>
                      <a:r>
                        <a:rPr lang="en-GB" sz="1800" dirty="0" smtClean="0"/>
                        <a:t>Emissions</a:t>
                      </a:r>
                      <a:endParaRPr lang="en-GB" sz="1800" dirty="0"/>
                    </a:p>
                  </a:txBody>
                  <a:tcPr marT="45727" marB="45727"/>
                </a:tc>
                <a:tc>
                  <a:txBody>
                    <a:bodyPr/>
                    <a:lstStyle/>
                    <a:p>
                      <a:r>
                        <a:rPr lang="en-GB" sz="1800" dirty="0" smtClean="0"/>
                        <a:t>European Union Emission Trading Scheme (EUETS), Waste Incineration Directive (WID), Large Combustion</a:t>
                      </a:r>
                      <a:r>
                        <a:rPr lang="en-GB" sz="1800" baseline="0" dirty="0" smtClean="0"/>
                        <a:t> Plant Directive (LCPD), UK National Emissions Reduction Plan (NERP), Industrial Emissions Directive (IED)</a:t>
                      </a:r>
                      <a:r>
                        <a:rPr lang="en-GB" sz="1800" dirty="0" smtClean="0"/>
                        <a:t> </a:t>
                      </a:r>
                      <a:endParaRPr lang="en-GB" sz="1800" dirty="0"/>
                    </a:p>
                  </a:txBody>
                  <a:tcPr marT="45727" marB="45727"/>
                </a:tc>
              </a:tr>
              <a:tr h="370897">
                <a:tc>
                  <a:txBody>
                    <a:bodyPr/>
                    <a:lstStyle/>
                    <a:p>
                      <a:r>
                        <a:rPr lang="en-GB" sz="1800" dirty="0" smtClean="0"/>
                        <a:t>EMR</a:t>
                      </a:r>
                      <a:endParaRPr lang="en-GB" sz="1800" dirty="0"/>
                    </a:p>
                  </a:txBody>
                  <a:tcPr marT="45727" marB="45727"/>
                </a:tc>
                <a:tc>
                  <a:txBody>
                    <a:bodyPr/>
                    <a:lstStyle/>
                    <a:p>
                      <a:r>
                        <a:rPr lang="en-GB" sz="1800" dirty="0" smtClean="0"/>
                        <a:t>Contracts for difference (</a:t>
                      </a:r>
                      <a:r>
                        <a:rPr lang="en-GB" sz="1800" dirty="0" err="1" smtClean="0"/>
                        <a:t>CfD</a:t>
                      </a:r>
                      <a:r>
                        <a:rPr lang="en-GB" sz="1800" dirty="0" smtClean="0"/>
                        <a:t>) and Capacity Market.</a:t>
                      </a:r>
                      <a:endParaRPr lang="en-GB" sz="1800" dirty="0"/>
                    </a:p>
                  </a:txBody>
                  <a:tcPr marT="45727" marB="45727"/>
                </a:tc>
              </a:tr>
              <a:tr h="640178">
                <a:tc>
                  <a:txBody>
                    <a:bodyPr/>
                    <a:lstStyle/>
                    <a:p>
                      <a:r>
                        <a:rPr lang="en-GB" sz="1800" dirty="0" smtClean="0"/>
                        <a:t>Energy</a:t>
                      </a:r>
                      <a:endParaRPr lang="en-GB" sz="1800" dirty="0"/>
                    </a:p>
                  </a:txBody>
                  <a:tcPr marT="45727" marB="45727"/>
                </a:tc>
                <a:tc>
                  <a:txBody>
                    <a:bodyPr/>
                    <a:lstStyle/>
                    <a:p>
                      <a:r>
                        <a:rPr lang="en-GB" sz="1800" dirty="0" smtClean="0"/>
                        <a:t>Renewable obligations banding,</a:t>
                      </a:r>
                      <a:r>
                        <a:rPr lang="en-GB" sz="1800" baseline="0" dirty="0" smtClean="0"/>
                        <a:t> Renewable obligations, Feed in Tariff (</a:t>
                      </a:r>
                      <a:r>
                        <a:rPr lang="en-GB" sz="1800" baseline="0" dirty="0" err="1" smtClean="0"/>
                        <a:t>FiT</a:t>
                      </a:r>
                      <a:r>
                        <a:rPr lang="en-GB" sz="1800" baseline="0" dirty="0" smtClean="0"/>
                        <a:t>) and Renewable Heat Incentive (RHI).</a:t>
                      </a:r>
                      <a:endParaRPr lang="en-GB" sz="1800" dirty="0"/>
                    </a:p>
                  </a:txBody>
                  <a:tcPr marT="45727" marB="45727"/>
                </a:tc>
              </a:tr>
              <a:tr h="1188903">
                <a:tc>
                  <a:txBody>
                    <a:bodyPr/>
                    <a:lstStyle/>
                    <a:p>
                      <a:r>
                        <a:rPr lang="en-GB" sz="1800" dirty="0" smtClean="0"/>
                        <a:t>Efficiency</a:t>
                      </a:r>
                      <a:endParaRPr lang="en-GB" sz="1800" dirty="0"/>
                    </a:p>
                  </a:txBody>
                  <a:tcPr marT="45727" marB="45727"/>
                </a:tc>
                <a:tc>
                  <a:txBody>
                    <a:bodyPr/>
                    <a:lstStyle/>
                    <a:p>
                      <a:r>
                        <a:rPr lang="en-GB" sz="1800" dirty="0" smtClean="0"/>
                        <a:t>Climate Change Levy</a:t>
                      </a:r>
                      <a:r>
                        <a:rPr lang="en-GB" sz="1800" baseline="0" dirty="0" smtClean="0"/>
                        <a:t> (CCL), Carbon Price Support (CPS), Green deal and Energy Companies Obligation (ECO), Carbon Reduction Commitment (CRC), Energy Efficiency Scheme, Building regulation, Code of sustainable homes (CSH).</a:t>
                      </a:r>
                      <a:endParaRPr lang="en-GB" sz="1800" dirty="0"/>
                    </a:p>
                  </a:txBody>
                  <a:tcPr marT="45727" marB="45727"/>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r>
              <a:rPr lang="en-GB" smtClean="0">
                <a:latin typeface="Arial" charset="0"/>
                <a:cs typeface="Arial" charset="0"/>
              </a:rPr>
              <a:t>Competition</a:t>
            </a:r>
          </a:p>
        </p:txBody>
      </p:sp>
      <p:pic>
        <p:nvPicPr>
          <p:cNvPr id="20483" name="Content Placeholder 3"/>
          <p:cNvPicPr>
            <a:picLocks noGrp="1" noChangeAspect="1"/>
          </p:cNvPicPr>
          <p:nvPr>
            <p:ph idx="1"/>
          </p:nvPr>
        </p:nvPicPr>
        <p:blipFill>
          <a:blip r:embed="rId3"/>
          <a:srcRect/>
          <a:stretch>
            <a:fillRect/>
          </a:stretch>
        </p:blipFill>
        <p:spPr bwMode="auto">
          <a:xfrm>
            <a:off x="1547813" y="2276475"/>
            <a:ext cx="5762625" cy="3463925"/>
          </a:xfrm>
          <a:noFill/>
          <a:ln>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457200" y="908050"/>
            <a:ext cx="8229600" cy="792163"/>
          </a:xfrm>
          <a:noFill/>
          <a:ln>
            <a:miter lim="800000"/>
            <a:headEnd/>
            <a:tailEnd/>
          </a:ln>
        </p:spPr>
        <p:txBody>
          <a:bodyPr vert="horz" wrap="square" lIns="91440" tIns="45720" rIns="91440" bIns="45720" numCol="1" anchor="t" anchorCtr="0" compatLnSpc="1">
            <a:prstTxWarp prst="textNoShape">
              <a:avLst/>
            </a:prstTxWarp>
          </a:bodyPr>
          <a:lstStyle/>
          <a:p>
            <a:r>
              <a:rPr lang="en-GB" smtClean="0">
                <a:latin typeface="Arial" charset="0"/>
                <a:cs typeface="Arial" charset="0"/>
              </a:rPr>
              <a:t>Generation fuel portfolio 2000-2012</a:t>
            </a:r>
          </a:p>
        </p:txBody>
      </p:sp>
      <p:pic>
        <p:nvPicPr>
          <p:cNvPr id="21507" name="Content Placeholder 3"/>
          <p:cNvPicPr>
            <a:picLocks noGrp="1" noChangeAspect="1"/>
          </p:cNvPicPr>
          <p:nvPr>
            <p:ph idx="1"/>
          </p:nvPr>
        </p:nvPicPr>
        <p:blipFill>
          <a:blip r:embed="rId3"/>
          <a:srcRect/>
          <a:stretch>
            <a:fillRect/>
          </a:stretch>
        </p:blipFill>
        <p:spPr bwMode="auto">
          <a:xfrm>
            <a:off x="2124075" y="2276475"/>
            <a:ext cx="4748213" cy="3105150"/>
          </a:xfrm>
          <a:noFill/>
          <a:ln>
            <a:miter lim="800000"/>
            <a:headEnd/>
            <a:tailEnd/>
          </a:ln>
        </p:spPr>
      </p:pic>
      <p:sp>
        <p:nvSpPr>
          <p:cNvPr id="21508" name="TextBox 4"/>
          <p:cNvSpPr txBox="1">
            <a:spLocks noChangeArrowheads="1"/>
          </p:cNvSpPr>
          <p:nvPr/>
        </p:nvSpPr>
        <p:spPr bwMode="auto">
          <a:xfrm>
            <a:off x="1258888" y="5748338"/>
            <a:ext cx="6553200" cy="369887"/>
          </a:xfrm>
          <a:prstGeom prst="rect">
            <a:avLst/>
          </a:prstGeom>
          <a:noFill/>
          <a:ln w="9525">
            <a:noFill/>
            <a:miter lim="800000"/>
            <a:headEnd/>
            <a:tailEnd/>
          </a:ln>
        </p:spPr>
        <p:txBody>
          <a:bodyPr>
            <a:spAutoFit/>
          </a:bodyPr>
          <a:lstStyle/>
          <a:p>
            <a:r>
              <a:rPr lang="en-GB"/>
              <a:t>Source: Dukes, 2013</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457200" y="908050"/>
            <a:ext cx="8229600" cy="1081088"/>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3200" smtClean="0">
                <a:latin typeface="Arial" charset="0"/>
                <a:cs typeface="Arial" charset="0"/>
              </a:rPr>
              <a:t>A brief indication of what has been happening in the past two years</a:t>
            </a:r>
          </a:p>
        </p:txBody>
      </p:sp>
      <p:sp>
        <p:nvSpPr>
          <p:cNvPr id="22531" name="Content Placeholder 2"/>
          <p:cNvSpPr>
            <a:spLocks noGrp="1"/>
          </p:cNvSpPr>
          <p:nvPr>
            <p:ph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endParaRPr lang="en-GB" sz="2800" smtClean="0">
              <a:latin typeface="Arial" charset="0"/>
              <a:cs typeface="Arial" charset="0"/>
            </a:endParaRPr>
          </a:p>
          <a:p>
            <a:pPr algn="ctr"/>
            <a:r>
              <a:rPr lang="en-GB" sz="2800" smtClean="0">
                <a:latin typeface="Arial" charset="0"/>
                <a:cs typeface="Arial" charset="0"/>
              </a:rPr>
              <a:t>“In 2012, private sector investment in the energy sector rose to £11.6b, representing about 10% of UK capital investment in 2012, or the equivalent to building 20 Olympic stadiums. This was more than private sector investment in transport or public investment in health or education.” (E&amp;Y, 2013)</a:t>
            </a:r>
          </a:p>
          <a:p>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57200" y="981075"/>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smtClean="0">
                <a:latin typeface="Arial" charset="0"/>
                <a:cs typeface="Arial" charset="0"/>
              </a:rPr>
              <a:t>A brief indication of what has been happening in the past two years</a:t>
            </a:r>
          </a:p>
        </p:txBody>
      </p:sp>
      <p:sp>
        <p:nvSpPr>
          <p:cNvPr id="23555"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r>
              <a:rPr lang="en-GB" smtClean="0">
                <a:latin typeface="Arial" charset="0"/>
                <a:cs typeface="Arial" charset="0"/>
              </a:rPr>
              <a:t>“Renewable energy is an important component of energy sector investment. Between January 2010 and April 2013, £29b in renewable investments was announced, expected to support 30,000 jobs.” (E&amp;Y, 2013)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57200" y="1052513"/>
            <a:ext cx="8229600" cy="1223962"/>
          </a:xfrm>
          <a:noFill/>
          <a:ln>
            <a:miter lim="800000"/>
            <a:headEnd/>
            <a:tailEnd/>
          </a:ln>
        </p:spPr>
        <p:txBody>
          <a:bodyPr vert="horz" wrap="square" lIns="91440" tIns="45720" rIns="91440" bIns="45720" numCol="1" anchor="t" anchorCtr="0" compatLnSpc="1">
            <a:prstTxWarp prst="textNoShape">
              <a:avLst/>
            </a:prstTxWarp>
          </a:bodyPr>
          <a:lstStyle/>
          <a:p>
            <a:pPr algn="ctr"/>
            <a:r>
              <a:rPr lang="en-GB" smtClean="0">
                <a:latin typeface="Arial" charset="0"/>
                <a:cs typeface="Arial" charset="0"/>
              </a:rPr>
              <a:t>A brief indication of what has been happening in the past two years</a:t>
            </a:r>
          </a:p>
        </p:txBody>
      </p:sp>
      <p:sp>
        <p:nvSpPr>
          <p:cNvPr id="24579"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r>
              <a:rPr lang="en-GB" sz="2800" smtClean="0">
                <a:latin typeface="Arial" charset="0"/>
                <a:cs typeface="Arial" charset="0"/>
              </a:rPr>
              <a:t> “Energy sector companies have proposed investing in enough additional combined cycle gas turbine (CCGT) plants and nuclear power stations to power 25– to30 million homes (27 gigawatts),11 over the next decade, </a:t>
            </a:r>
            <a:r>
              <a:rPr lang="en-GB" sz="2800" smtClean="0">
                <a:solidFill>
                  <a:srgbClr val="FF0000"/>
                </a:solidFill>
                <a:latin typeface="Arial" charset="0"/>
                <a:cs typeface="Arial" charset="0"/>
              </a:rPr>
              <a:t>but many projects are awaiting Government policy decisions before committing to construction</a:t>
            </a:r>
            <a:r>
              <a:rPr lang="en-GB" sz="2800" smtClean="0">
                <a:latin typeface="Arial" charset="0"/>
                <a:cs typeface="Arial" charset="0"/>
              </a:rPr>
              <a:t>.” (E&amp;Y, 2013)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1290</Words>
  <Application>Microsoft Office PowerPoint</Application>
  <PresentationFormat>Affichage à l'écran (4:3)</PresentationFormat>
  <Paragraphs>157</Paragraphs>
  <Slides>26</Slides>
  <Notes>26</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26</vt:i4>
      </vt:variant>
    </vt:vector>
  </HeadingPairs>
  <TitlesOfParts>
    <vt:vector size="32" baseType="lpstr">
      <vt:lpstr>Arial</vt:lpstr>
      <vt:lpstr>ＭＳ Ｐゴシック</vt:lpstr>
      <vt:lpstr>Calibri</vt:lpstr>
      <vt:lpstr>Arial Narrow</vt:lpstr>
      <vt:lpstr>Office Theme</vt:lpstr>
      <vt:lpstr>1_Office Theme</vt:lpstr>
      <vt:lpstr>Diapositive 1</vt:lpstr>
      <vt:lpstr>Purpose of the presentation</vt:lpstr>
      <vt:lpstr>Background to UK electricity generation industry</vt:lpstr>
      <vt:lpstr>Environmental regulation since 2001</vt:lpstr>
      <vt:lpstr>Competition</vt:lpstr>
      <vt:lpstr>Generation fuel portfolio 2000-2012</vt:lpstr>
      <vt:lpstr>A brief indication of what has been happening in the past two years</vt:lpstr>
      <vt:lpstr>A brief indication of what has been happening in the past two years</vt:lpstr>
      <vt:lpstr>A brief indication of what has been happening in the past two years</vt:lpstr>
      <vt:lpstr>So what?</vt:lpstr>
      <vt:lpstr>So what?</vt:lpstr>
      <vt:lpstr>What’s the story?</vt:lpstr>
      <vt:lpstr>What’s the story?</vt:lpstr>
      <vt:lpstr>Typical investment</vt:lpstr>
      <vt:lpstr>Investment mix in the UK</vt:lpstr>
      <vt:lpstr>What has regulation achieved?</vt:lpstr>
      <vt:lpstr>Real Options</vt:lpstr>
      <vt:lpstr>Real Options</vt:lpstr>
      <vt:lpstr>The future of the UK in this sector</vt:lpstr>
      <vt:lpstr>EMR – will it work?</vt:lpstr>
      <vt:lpstr>So what is the result in the UK</vt:lpstr>
      <vt:lpstr>So what is happening in Canada – is it the same experience?</vt:lpstr>
      <vt:lpstr>So what is happening in Canada – is it the same experience?</vt:lpstr>
      <vt:lpstr>Conclusion</vt:lpstr>
      <vt:lpstr>Bibliography</vt:lpstr>
      <vt:lpstr>Diapositive 26</vt:lpstr>
    </vt:vector>
  </TitlesOfParts>
  <Company>University of Greenwich</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Marketing Office</dc:creator>
  <cp:lastModifiedBy>Utilisateur</cp:lastModifiedBy>
  <cp:revision>89</cp:revision>
  <cp:lastPrinted>2014-03-15T11:17:33Z</cp:lastPrinted>
  <dcterms:created xsi:type="dcterms:W3CDTF">2010-01-29T11:32:22Z</dcterms:created>
  <dcterms:modified xsi:type="dcterms:W3CDTF">2014-03-20T21:39:07Z</dcterms:modified>
</cp:coreProperties>
</file>